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8" r:id="rId3"/>
  </p:sldIdLst>
  <p:sldSz cx="6858000" cy="9144000" type="screen4x3"/>
  <p:notesSz cx="6799263" cy="99298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FF6FCF"/>
    <a:srgbClr val="FFFF66"/>
    <a:srgbClr val="66FFFF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>
    <p:restoredLeft sz="15620"/>
    <p:restoredTop sz="94660"/>
  </p:normalViewPr>
  <p:slideViewPr>
    <p:cSldViewPr snapToGrid="0" snapToObjects="1">
      <p:cViewPr varScale="1">
        <p:scale>
          <a:sx n="52" d="100"/>
          <a:sy n="52" d="100"/>
        </p:scale>
        <p:origin x="2292" y="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C2386-329F-2544-91A5-095D57D85E90}" type="datetimeFigureOut">
              <a:rPr lang="en-US" smtClean="0"/>
              <a:t>4/12/2024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6967-FC6B-E94A-9A7C-7A03829185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13229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C2386-329F-2544-91A5-095D57D85E90}" type="datetimeFigureOut">
              <a:rPr lang="en-US" smtClean="0"/>
              <a:t>4/12/2024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6967-FC6B-E94A-9A7C-7A03829185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4446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C2386-329F-2544-91A5-095D57D85E90}" type="datetimeFigureOut">
              <a:rPr lang="en-US" smtClean="0"/>
              <a:t>4/12/2024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6967-FC6B-E94A-9A7C-7A03829185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69504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C2386-329F-2544-91A5-095D57D85E90}" type="datetimeFigureOut">
              <a:rPr lang="en-US" smtClean="0"/>
              <a:t>4/12/2024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6967-FC6B-E94A-9A7C-7A03829185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0347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C2386-329F-2544-91A5-095D57D85E90}" type="datetimeFigureOut">
              <a:rPr lang="en-US" smtClean="0"/>
              <a:t>4/12/2024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6967-FC6B-E94A-9A7C-7A03829185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9309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C2386-329F-2544-91A5-095D57D85E90}" type="datetimeFigureOut">
              <a:rPr lang="en-US" smtClean="0"/>
              <a:t>4/12/2024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6967-FC6B-E94A-9A7C-7A03829185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85673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C2386-329F-2544-91A5-095D57D85E90}" type="datetimeFigureOut">
              <a:rPr lang="en-US" smtClean="0"/>
              <a:t>4/12/2024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6967-FC6B-E94A-9A7C-7A03829185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84349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C2386-329F-2544-91A5-095D57D85E90}" type="datetimeFigureOut">
              <a:rPr lang="en-US" smtClean="0"/>
              <a:t>4/12/2024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6967-FC6B-E94A-9A7C-7A03829185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2477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C2386-329F-2544-91A5-095D57D85E90}" type="datetimeFigureOut">
              <a:rPr lang="en-US" smtClean="0"/>
              <a:t>4/12/2024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6967-FC6B-E94A-9A7C-7A03829185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66571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C2386-329F-2544-91A5-095D57D85E90}" type="datetimeFigureOut">
              <a:rPr lang="en-US" smtClean="0"/>
              <a:t>4/12/2024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6967-FC6B-E94A-9A7C-7A03829185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95233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C2386-329F-2544-91A5-095D57D85E90}" type="datetimeFigureOut">
              <a:rPr lang="en-US" smtClean="0"/>
              <a:t>4/12/2024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E6967-FC6B-E94A-9A7C-7A03829185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60491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8C2386-329F-2544-91A5-095D57D85E90}" type="datetimeFigureOut">
              <a:rPr lang="en-US" smtClean="0"/>
              <a:t>4/12/2024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2E6967-FC6B-E94A-9A7C-7A03829185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310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25616" y="131236"/>
            <a:ext cx="1807369" cy="416110"/>
          </a:xfr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en-US" sz="1400" b="1" dirty="0"/>
              <a:t>Plants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2071688" y="118537"/>
            <a:ext cx="2562225" cy="42756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b="1" dirty="0"/>
              <a:t>Big question:</a:t>
            </a:r>
          </a:p>
          <a:p>
            <a:r>
              <a:rPr lang="en-US" sz="1400" b="1" dirty="0"/>
              <a:t>‘Is a tree a plant?’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2446164"/>
              </p:ext>
            </p:extLst>
          </p:nvPr>
        </p:nvGraphicFramePr>
        <p:xfrm>
          <a:off x="102393" y="643467"/>
          <a:ext cx="6512047" cy="83211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13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753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53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6805">
                <a:tc gridSpan="3">
                  <a:txBody>
                    <a:bodyPr/>
                    <a:lstStyle/>
                    <a:p>
                      <a:r>
                        <a:rPr lang="en-US" sz="1300" dirty="0">
                          <a:solidFill>
                            <a:srgbClr val="000000"/>
                          </a:solidFill>
                        </a:rPr>
                        <a:t>What</a:t>
                      </a:r>
                      <a:r>
                        <a:rPr lang="en-US" sz="1300" baseline="0" dirty="0">
                          <a:solidFill>
                            <a:srgbClr val="000000"/>
                          </a:solidFill>
                        </a:rPr>
                        <a:t> I will know by the end of the unit</a:t>
                      </a:r>
                      <a:r>
                        <a:rPr lang="en-US" sz="1300" dirty="0">
                          <a:solidFill>
                            <a:srgbClr val="000000"/>
                          </a:solidFill>
                        </a:rPr>
                        <a:t>:</a:t>
                      </a: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50728">
                <a:tc>
                  <a:txBody>
                    <a:bodyPr/>
                    <a:lstStyle/>
                    <a:p>
                      <a:pPr marL="171450" indent="-171450">
                        <a:buFont typeface="Arial"/>
                        <a:buChar char="•"/>
                      </a:pPr>
                      <a:r>
                        <a:rPr lang="en-US" sz="1300" dirty="0">
                          <a:solidFill>
                            <a:srgbClr val="000000"/>
                          </a:solidFill>
                        </a:rPr>
                        <a:t>I can name a variety</a:t>
                      </a:r>
                      <a:r>
                        <a:rPr lang="en-US" sz="1300" baseline="0" dirty="0">
                          <a:solidFill>
                            <a:srgbClr val="000000"/>
                          </a:solidFill>
                        </a:rPr>
                        <a:t> of common wild and garden plants.</a:t>
                      </a:r>
                    </a:p>
                    <a:p>
                      <a:pPr marL="171450" indent="-171450">
                        <a:buFont typeface="Arial"/>
                        <a:buChar char="•"/>
                      </a:pPr>
                      <a:endParaRPr lang="en-US" sz="1300" baseline="0" dirty="0">
                        <a:solidFill>
                          <a:srgbClr val="000000"/>
                        </a:solidFill>
                      </a:endParaRPr>
                    </a:p>
                    <a:p>
                      <a:pPr marL="171450" indent="-171450">
                        <a:buFont typeface="Arial"/>
                        <a:buChar char="•"/>
                      </a:pPr>
                      <a:endParaRPr lang="en-US" sz="1300" baseline="0" dirty="0">
                        <a:solidFill>
                          <a:srgbClr val="000000"/>
                        </a:solidFill>
                      </a:endParaRPr>
                    </a:p>
                    <a:p>
                      <a:pPr marL="171450" indent="-171450">
                        <a:buFont typeface="Arial"/>
                        <a:buChar char="•"/>
                      </a:pPr>
                      <a:endParaRPr lang="en-US" sz="1300" baseline="0" dirty="0">
                        <a:solidFill>
                          <a:srgbClr val="000000"/>
                        </a:solidFill>
                      </a:endParaRPr>
                    </a:p>
                    <a:p>
                      <a:pPr marL="171450" indent="-171450">
                        <a:buFont typeface="Arial"/>
                        <a:buChar char="•"/>
                      </a:pPr>
                      <a:endParaRPr lang="en-US" sz="1300" baseline="0" dirty="0">
                        <a:solidFill>
                          <a:srgbClr val="000000"/>
                        </a:solidFill>
                      </a:endParaRPr>
                    </a:p>
                    <a:p>
                      <a:pPr marL="171450" indent="-171450">
                        <a:buFont typeface="Arial"/>
                        <a:buChar char="•"/>
                      </a:pPr>
                      <a:endParaRPr lang="en-US" sz="1300" baseline="0" dirty="0">
                        <a:solidFill>
                          <a:srgbClr val="000000"/>
                        </a:solidFill>
                      </a:endParaRPr>
                    </a:p>
                    <a:p>
                      <a:pPr marL="171450" indent="-171450">
                        <a:buFont typeface="Arial"/>
                        <a:buChar char="•"/>
                      </a:pPr>
                      <a:endParaRPr lang="en-US" sz="1300" baseline="0" dirty="0">
                        <a:solidFill>
                          <a:srgbClr val="000000"/>
                        </a:solidFill>
                      </a:endParaRPr>
                    </a:p>
                    <a:p>
                      <a:pPr marL="171450" indent="-171450">
                        <a:buFont typeface="Arial"/>
                        <a:buChar char="•"/>
                      </a:pPr>
                      <a:endParaRPr lang="en-US" sz="1300" baseline="0" dirty="0">
                        <a:solidFill>
                          <a:srgbClr val="000000"/>
                        </a:solidFill>
                      </a:endParaRPr>
                    </a:p>
                    <a:p>
                      <a:pPr marL="171450" indent="-171450">
                        <a:buFont typeface="Arial"/>
                        <a:buChar char="•"/>
                      </a:pPr>
                      <a:endParaRPr lang="en-US" sz="1300" baseline="0" dirty="0">
                        <a:solidFill>
                          <a:srgbClr val="000000"/>
                        </a:solidFill>
                      </a:endParaRPr>
                    </a:p>
                    <a:p>
                      <a:pPr marL="171450" indent="-171450">
                        <a:buFont typeface="Arial"/>
                        <a:buChar char="•"/>
                      </a:pPr>
                      <a:endParaRPr lang="en-US" sz="1300" dirty="0">
                        <a:solidFill>
                          <a:srgbClr val="000000"/>
                        </a:solidFill>
                      </a:endParaRP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en-US" sz="1300" dirty="0">
                        <a:solidFill>
                          <a:srgbClr val="000000"/>
                        </a:solidFill>
                      </a:endParaRP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76400">
                <a:tc>
                  <a:txBody>
                    <a:bodyPr/>
                    <a:lstStyle/>
                    <a:p>
                      <a:pPr marL="171450" indent="-171450">
                        <a:buFont typeface="Arial"/>
                        <a:buChar char="•"/>
                      </a:pPr>
                      <a:r>
                        <a:rPr lang="en-US" sz="1300" dirty="0">
                          <a:solidFill>
                            <a:srgbClr val="000000"/>
                          </a:solidFill>
                        </a:rPr>
                        <a:t>I know the</a:t>
                      </a:r>
                      <a:r>
                        <a:rPr lang="en-US" sz="1300" baseline="0" dirty="0">
                          <a:solidFill>
                            <a:srgbClr val="000000"/>
                          </a:solidFill>
                        </a:rPr>
                        <a:t> difference between deciduous and evergreen trees.</a:t>
                      </a:r>
                    </a:p>
                    <a:p>
                      <a:pPr marL="171450" indent="-171450">
                        <a:buFont typeface="Arial"/>
                        <a:buChar char="•"/>
                      </a:pPr>
                      <a:endParaRPr lang="en-US" sz="1300" baseline="0" dirty="0">
                        <a:solidFill>
                          <a:srgbClr val="000000"/>
                        </a:solidFill>
                      </a:endParaRPr>
                    </a:p>
                    <a:p>
                      <a:pPr marL="171450" indent="-171450">
                        <a:buFont typeface="Arial"/>
                        <a:buChar char="•"/>
                      </a:pPr>
                      <a:endParaRPr lang="en-US" sz="1300" baseline="0" dirty="0">
                        <a:solidFill>
                          <a:srgbClr val="000000"/>
                        </a:solidFill>
                      </a:endParaRPr>
                    </a:p>
                    <a:p>
                      <a:pPr marL="171450" indent="-171450">
                        <a:buFont typeface="Arial"/>
                        <a:buChar char="•"/>
                      </a:pPr>
                      <a:endParaRPr lang="en-US" sz="1300" dirty="0">
                        <a:solidFill>
                          <a:srgbClr val="000000"/>
                        </a:solidFill>
                      </a:endParaRP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300" dirty="0">
                          <a:solidFill>
                            <a:srgbClr val="000000"/>
                          </a:solidFill>
                        </a:rPr>
                        <a:t>Deciduous</a:t>
                      </a:r>
                      <a:r>
                        <a:rPr lang="en-US" sz="1300" baseline="0" dirty="0">
                          <a:solidFill>
                            <a:srgbClr val="000000"/>
                          </a:solidFill>
                        </a:rPr>
                        <a:t> trees lose their leaves in the Autumn and grows new leaves in the Spring.</a:t>
                      </a:r>
                    </a:p>
                    <a:p>
                      <a:endParaRPr lang="en-US" sz="1300" baseline="0" dirty="0">
                        <a:solidFill>
                          <a:srgbClr val="000000"/>
                        </a:solidFill>
                      </a:endParaRPr>
                    </a:p>
                    <a:p>
                      <a:endParaRPr lang="en-US" sz="1300" baseline="0" dirty="0">
                        <a:solidFill>
                          <a:srgbClr val="000000"/>
                        </a:solidFill>
                      </a:endParaRPr>
                    </a:p>
                    <a:p>
                      <a:endParaRPr lang="en-US" sz="1300" baseline="0" dirty="0">
                        <a:solidFill>
                          <a:srgbClr val="000000"/>
                        </a:solidFill>
                      </a:endParaRPr>
                    </a:p>
                    <a:p>
                      <a:endParaRPr lang="en-US" sz="1300" baseline="0" dirty="0">
                        <a:solidFill>
                          <a:srgbClr val="000000"/>
                        </a:solidFill>
                      </a:endParaRP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300" dirty="0">
                          <a:solidFill>
                            <a:srgbClr val="000000"/>
                          </a:solidFill>
                        </a:rPr>
                        <a:t>An evergreen</a:t>
                      </a:r>
                      <a:r>
                        <a:rPr lang="en-US" sz="1300" baseline="0" dirty="0">
                          <a:solidFill>
                            <a:srgbClr val="000000"/>
                          </a:solidFill>
                        </a:rPr>
                        <a:t> tree keeps its leaves all year round.</a:t>
                      </a:r>
                      <a:endParaRPr lang="en-US" sz="1300" dirty="0">
                        <a:solidFill>
                          <a:srgbClr val="000000"/>
                        </a:solidFill>
                      </a:endParaRP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79880">
                <a:tc>
                  <a:txBody>
                    <a:bodyPr/>
                    <a:lstStyle/>
                    <a:p>
                      <a:pPr marL="171450" indent="-171450">
                        <a:buFont typeface="Arial"/>
                        <a:buChar char="•"/>
                      </a:pPr>
                      <a:r>
                        <a:rPr lang="en-US" sz="1300" dirty="0">
                          <a:solidFill>
                            <a:srgbClr val="000000"/>
                          </a:solidFill>
                        </a:rPr>
                        <a:t>I can name and label the basic parts of a flowering plant.</a:t>
                      </a:r>
                    </a:p>
                    <a:p>
                      <a:pPr marL="171450" marR="0" indent="-1714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300" dirty="0">
                          <a:solidFill>
                            <a:srgbClr val="000000"/>
                          </a:solidFill>
                        </a:rPr>
                        <a:t>I can name the basic parts of a tree</a:t>
                      </a:r>
                      <a:endParaRPr lang="en-US" sz="1300" baseline="0" dirty="0">
                        <a:solidFill>
                          <a:srgbClr val="000000"/>
                        </a:solidFill>
                      </a:endParaRPr>
                    </a:p>
                    <a:p>
                      <a:pPr marL="0" indent="0">
                        <a:buFont typeface="Arial"/>
                        <a:buNone/>
                      </a:pPr>
                      <a:endParaRPr lang="en-US" sz="1300" baseline="0" dirty="0">
                        <a:solidFill>
                          <a:srgbClr val="000000"/>
                        </a:solidFill>
                      </a:endParaRP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en-US" sz="1300" dirty="0">
                        <a:solidFill>
                          <a:srgbClr val="000000"/>
                        </a:solidFill>
                      </a:endParaRPr>
                    </a:p>
                    <a:p>
                      <a:endParaRPr lang="en-US" sz="1300" dirty="0">
                        <a:solidFill>
                          <a:srgbClr val="000000"/>
                        </a:solidFill>
                      </a:endParaRPr>
                    </a:p>
                    <a:p>
                      <a:endParaRPr lang="en-US" sz="1300" dirty="0">
                        <a:solidFill>
                          <a:srgbClr val="000000"/>
                        </a:solidFill>
                      </a:endParaRPr>
                    </a:p>
                    <a:p>
                      <a:endParaRPr lang="en-US" sz="1300" dirty="0">
                        <a:solidFill>
                          <a:srgbClr val="000000"/>
                        </a:solidFill>
                      </a:endParaRPr>
                    </a:p>
                    <a:p>
                      <a:endParaRPr lang="en-US" sz="1300" dirty="0">
                        <a:solidFill>
                          <a:srgbClr val="000000"/>
                        </a:solidFill>
                      </a:endParaRPr>
                    </a:p>
                    <a:p>
                      <a:endParaRPr lang="en-US" sz="1300" dirty="0">
                        <a:solidFill>
                          <a:srgbClr val="000000"/>
                        </a:solidFill>
                      </a:endParaRPr>
                    </a:p>
                    <a:p>
                      <a:endParaRPr lang="en-US" sz="1300" dirty="0">
                        <a:solidFill>
                          <a:srgbClr val="000000"/>
                        </a:solidFill>
                      </a:endParaRPr>
                    </a:p>
                    <a:p>
                      <a:endParaRPr lang="en-US" sz="1300" dirty="0">
                        <a:solidFill>
                          <a:srgbClr val="000000"/>
                        </a:solidFill>
                      </a:endParaRPr>
                    </a:p>
                    <a:p>
                      <a:endParaRPr lang="en-US" sz="1300" dirty="0">
                        <a:solidFill>
                          <a:srgbClr val="000000"/>
                        </a:solidFill>
                      </a:endParaRPr>
                    </a:p>
                    <a:p>
                      <a:endParaRPr lang="en-US" sz="1300" dirty="0">
                        <a:solidFill>
                          <a:srgbClr val="000000"/>
                        </a:solidFill>
                      </a:endParaRPr>
                    </a:p>
                    <a:p>
                      <a:endParaRPr lang="en-US" sz="1300" dirty="0">
                        <a:solidFill>
                          <a:srgbClr val="000000"/>
                        </a:solidFill>
                      </a:endParaRPr>
                    </a:p>
                    <a:p>
                      <a:endParaRPr lang="en-US" sz="1300" dirty="0">
                        <a:solidFill>
                          <a:srgbClr val="000000"/>
                        </a:solidFill>
                      </a:endParaRPr>
                    </a:p>
                    <a:p>
                      <a:endParaRPr lang="en-US" sz="1300" dirty="0">
                        <a:solidFill>
                          <a:srgbClr val="000000"/>
                        </a:solidFill>
                      </a:endParaRPr>
                    </a:p>
                    <a:p>
                      <a:endParaRPr lang="en-US" sz="1300" dirty="0">
                        <a:solidFill>
                          <a:srgbClr val="000000"/>
                        </a:solidFill>
                      </a:endParaRPr>
                    </a:p>
                    <a:p>
                      <a:endParaRPr lang="en-US" sz="1300" dirty="0">
                        <a:solidFill>
                          <a:srgbClr val="000000"/>
                        </a:solidFill>
                      </a:endParaRPr>
                    </a:p>
                    <a:p>
                      <a:endParaRPr lang="en-US" sz="1300" dirty="0">
                        <a:solidFill>
                          <a:srgbClr val="000000"/>
                        </a:solidFill>
                      </a:endParaRPr>
                    </a:p>
                    <a:p>
                      <a:endParaRPr lang="en-US" sz="1300" dirty="0">
                        <a:solidFill>
                          <a:srgbClr val="000000"/>
                        </a:solidFill>
                      </a:endParaRP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5" name="Title 1"/>
          <p:cNvSpPr txBox="1">
            <a:spLocks/>
          </p:cNvSpPr>
          <p:nvPr/>
        </p:nvSpPr>
        <p:spPr>
          <a:xfrm>
            <a:off x="102393" y="131236"/>
            <a:ext cx="1807369" cy="41611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b="1" dirty="0"/>
              <a:t>Science Year 1 - Summer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8200" t="26836" r="6400" b="11864"/>
          <a:stretch/>
        </p:blipFill>
        <p:spPr>
          <a:xfrm>
            <a:off x="1739900" y="1168400"/>
            <a:ext cx="4673600" cy="237510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871662" y="1938923"/>
            <a:ext cx="6420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Poppy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630768" y="1955800"/>
            <a:ext cx="90701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Buttercup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777068" y="1972677"/>
            <a:ext cx="57380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Daisy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4777068" y="3102977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Tulip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281216" y="3102977"/>
            <a:ext cx="15607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Stinging nettle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3735668" y="3103354"/>
            <a:ext cx="5363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Rose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833968" y="3086477"/>
            <a:ext cx="6092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Pansy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5577168" y="1964531"/>
            <a:ext cx="7776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Doc leaf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3557868" y="1972677"/>
            <a:ext cx="93051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Dandelion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678268" y="3073777"/>
            <a:ext cx="10695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Cow parsley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6215" t="52400" r="63235" b="25800"/>
          <a:stretch/>
        </p:blipFill>
        <p:spPr>
          <a:xfrm>
            <a:off x="1826938" y="4432300"/>
            <a:ext cx="920854" cy="928116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3"/>
          <a:srcRect l="7669" t="15600" r="64124" b="63200"/>
          <a:stretch/>
        </p:blipFill>
        <p:spPr>
          <a:xfrm>
            <a:off x="4760803" y="4235450"/>
            <a:ext cx="1040825" cy="11049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/>
          <a:srcRect l="13059" t="19921" r="13960" b="3907"/>
          <a:stretch/>
        </p:blipFill>
        <p:spPr>
          <a:xfrm>
            <a:off x="1739900" y="5727699"/>
            <a:ext cx="2119408" cy="287458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/>
          <a:srcRect b="5844"/>
          <a:stretch/>
        </p:blipFill>
        <p:spPr>
          <a:xfrm>
            <a:off x="4164638" y="5759450"/>
            <a:ext cx="2323078" cy="231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66410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2440409"/>
              </p:ext>
            </p:extLst>
          </p:nvPr>
        </p:nvGraphicFramePr>
        <p:xfrm>
          <a:off x="102393" y="846671"/>
          <a:ext cx="3339307" cy="46945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393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45472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Key Vocabulary</a:t>
                      </a: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F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49114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Deciduous</a:t>
                      </a:r>
                    </a:p>
                    <a:p>
                      <a:pPr algn="ctr"/>
                      <a:r>
                        <a:rPr lang="en-US" sz="2000" dirty="0"/>
                        <a:t>Evergreen</a:t>
                      </a:r>
                    </a:p>
                    <a:p>
                      <a:pPr algn="ctr"/>
                      <a:r>
                        <a:rPr lang="en-US" sz="2000" dirty="0"/>
                        <a:t>Trunk</a:t>
                      </a:r>
                    </a:p>
                    <a:p>
                      <a:pPr algn="ctr"/>
                      <a:r>
                        <a:rPr lang="en-US" sz="2000" dirty="0"/>
                        <a:t>Branch</a:t>
                      </a:r>
                      <a:endParaRPr lang="en-US" sz="2000" baseline="0" dirty="0"/>
                    </a:p>
                    <a:p>
                      <a:pPr algn="ctr"/>
                      <a:r>
                        <a:rPr lang="en-US" sz="2000" baseline="0" dirty="0"/>
                        <a:t>Bark</a:t>
                      </a:r>
                      <a:endParaRPr lang="en-US" sz="2000" dirty="0"/>
                    </a:p>
                    <a:p>
                      <a:pPr algn="ctr"/>
                      <a:r>
                        <a:rPr lang="en-US" sz="2000" dirty="0"/>
                        <a:t>Leaf</a:t>
                      </a:r>
                    </a:p>
                    <a:p>
                      <a:pPr algn="ctr"/>
                      <a:r>
                        <a:rPr lang="en-US" sz="2000" dirty="0"/>
                        <a:t>Root</a:t>
                      </a:r>
                    </a:p>
                    <a:p>
                      <a:pPr algn="ctr"/>
                      <a:r>
                        <a:rPr lang="en-US" sz="2000" dirty="0"/>
                        <a:t>Bud</a:t>
                      </a:r>
                    </a:p>
                    <a:p>
                      <a:pPr algn="ctr"/>
                      <a:r>
                        <a:rPr lang="en-US" sz="2000" dirty="0"/>
                        <a:t>Flowers</a:t>
                      </a:r>
                    </a:p>
                    <a:p>
                      <a:pPr algn="ctr"/>
                      <a:r>
                        <a:rPr lang="en-US" sz="2000" dirty="0"/>
                        <a:t>Blossom</a:t>
                      </a:r>
                    </a:p>
                    <a:p>
                      <a:pPr algn="ctr"/>
                      <a:r>
                        <a:rPr lang="en-US" sz="2000" dirty="0"/>
                        <a:t>Petals</a:t>
                      </a:r>
                    </a:p>
                    <a:p>
                      <a:pPr algn="ctr"/>
                      <a:r>
                        <a:rPr lang="en-US" sz="2000" dirty="0"/>
                        <a:t>Stem</a:t>
                      </a:r>
                      <a:r>
                        <a:rPr lang="en-US" sz="2000" baseline="0" dirty="0"/>
                        <a:t> </a:t>
                      </a:r>
                      <a:endParaRPr lang="en-US" sz="2000" dirty="0"/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4382820"/>
              </p:ext>
            </p:extLst>
          </p:nvPr>
        </p:nvGraphicFramePr>
        <p:xfrm>
          <a:off x="102393" y="5651501"/>
          <a:ext cx="6387306" cy="292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873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5120"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rgbClr val="000000"/>
                          </a:solidFill>
                        </a:rPr>
                        <a:t>Investigate!</a:t>
                      </a: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7920">
                <a:tc>
                  <a:txBody>
                    <a:bodyPr/>
                    <a:lstStyle/>
                    <a:p>
                      <a:pPr marL="171450" indent="-171450">
                        <a:buFont typeface="Arial"/>
                        <a:buChar char="•"/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</a:rPr>
                        <a:t>Plant this seed.  What do you think it will grow in</a:t>
                      </a:r>
                      <a:r>
                        <a:rPr lang="en-US" sz="1600" baseline="0" dirty="0">
                          <a:solidFill>
                            <a:srgbClr val="000000"/>
                          </a:solidFill>
                        </a:rPr>
                        <a:t> to?  Lets water it, watch it grow and record the changes in a diary.</a:t>
                      </a:r>
                    </a:p>
                    <a:p>
                      <a:pPr marL="171450" indent="-171450">
                        <a:buFont typeface="Arial"/>
                        <a:buChar char="•"/>
                      </a:pPr>
                      <a:r>
                        <a:rPr lang="en-US" sz="1600" baseline="0" dirty="0">
                          <a:solidFill>
                            <a:srgbClr val="000000"/>
                          </a:solidFill>
                        </a:rPr>
                        <a:t>How many different plants can you name?  Lets go on a </a:t>
                      </a:r>
                      <a:r>
                        <a:rPr lang="en-US" sz="1600" baseline="0" dirty="0" err="1">
                          <a:solidFill>
                            <a:srgbClr val="000000"/>
                          </a:solidFill>
                        </a:rPr>
                        <a:t>welly</a:t>
                      </a:r>
                      <a:r>
                        <a:rPr lang="en-US" sz="1600" baseline="0" dirty="0">
                          <a:solidFill>
                            <a:srgbClr val="000000"/>
                          </a:solidFill>
                        </a:rPr>
                        <a:t> walk and see how many different plants we can find.</a:t>
                      </a:r>
                    </a:p>
                    <a:p>
                      <a:pPr marL="171450" indent="-171450">
                        <a:buFont typeface="Arial"/>
                        <a:buChar char="•"/>
                      </a:pPr>
                      <a:r>
                        <a:rPr lang="en-US" sz="1600" baseline="0" dirty="0">
                          <a:solidFill>
                            <a:srgbClr val="000000"/>
                          </a:solidFill>
                        </a:rPr>
                        <a:t>Lets collects some plant samples.  Can you name and label the key parts?</a:t>
                      </a:r>
                    </a:p>
                    <a:p>
                      <a:pPr marL="171450" indent="-171450">
                        <a:buFont typeface="Arial"/>
                        <a:buChar char="•"/>
                      </a:pPr>
                      <a:r>
                        <a:rPr lang="en-US" sz="1600" baseline="0" dirty="0">
                          <a:solidFill>
                            <a:srgbClr val="000000"/>
                          </a:solidFill>
                        </a:rPr>
                        <a:t>Look at these two plants.  How are they the same and how are they different?</a:t>
                      </a:r>
                    </a:p>
                    <a:p>
                      <a:pPr marL="0" indent="0">
                        <a:buFont typeface="Arial"/>
                        <a:buNone/>
                      </a:pPr>
                      <a:endParaRPr lang="en-US" sz="1600" baseline="0" dirty="0">
                        <a:solidFill>
                          <a:srgbClr val="000000"/>
                        </a:solidFill>
                      </a:endParaRP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US" sz="1600" b="1" baseline="0" dirty="0">
                          <a:solidFill>
                            <a:srgbClr val="000000"/>
                          </a:solidFill>
                        </a:rPr>
                        <a:t>Skills:  </a:t>
                      </a:r>
                      <a:r>
                        <a:rPr lang="en-US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Observing closely, using simple equipment</a:t>
                      </a:r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identifying and classifying</a:t>
                      </a:r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g</a:t>
                      </a:r>
                      <a:r>
                        <a:rPr lang="en-US" sz="16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athering</a:t>
                      </a:r>
                      <a:r>
                        <a:rPr lang="en-US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and recording data to help in answering questions.</a:t>
                      </a: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2957008"/>
              </p:ext>
            </p:extLst>
          </p:nvPr>
        </p:nvGraphicFramePr>
        <p:xfrm>
          <a:off x="3594101" y="846671"/>
          <a:ext cx="2895598" cy="3169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955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6614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Curriculum links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2385">
                <a:tc>
                  <a:txBody>
                    <a:bodyPr/>
                    <a:lstStyle/>
                    <a:p>
                      <a:pPr marL="342900" indent="-342900" algn="l">
                        <a:buFont typeface="Arial"/>
                        <a:buChar char="•"/>
                      </a:pPr>
                      <a:r>
                        <a:rPr lang="en-US" sz="1600" dirty="0"/>
                        <a:t>Work</a:t>
                      </a:r>
                      <a:r>
                        <a:rPr lang="en-US" sz="1600" baseline="0" dirty="0"/>
                        <a:t> on seasonal changes carried out at the end of each term.</a:t>
                      </a:r>
                    </a:p>
                    <a:p>
                      <a:pPr marL="342900" indent="-342900" algn="l">
                        <a:buFont typeface="Arial"/>
                        <a:buChar char="•"/>
                      </a:pPr>
                      <a:r>
                        <a:rPr lang="en-US" sz="1600" baseline="0" dirty="0"/>
                        <a:t>This follows on from the work carried out in reception when they grew beans and observed how fruit decayed over time.</a:t>
                      </a:r>
                    </a:p>
                    <a:p>
                      <a:pPr marL="342900" indent="-342900" algn="l">
                        <a:buFont typeface="Arial"/>
                        <a:buChar char="•"/>
                      </a:pPr>
                      <a:r>
                        <a:rPr lang="en-US" sz="1600" baseline="0" dirty="0"/>
                        <a:t>This will provide a foundation for the plants topic carried in Y2</a:t>
                      </a:r>
                      <a:endParaRPr lang="en-US" sz="1600" dirty="0"/>
                    </a:p>
                  </a:txBody>
                  <a:tcPr marL="68580" marR="68580" marT="60960" marB="60960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" name="Title 1">
            <a:extLst>
              <a:ext uri="{FF2B5EF4-FFF2-40B4-BE49-F238E27FC236}">
                <a16:creationId xmlns:a16="http://schemas.microsoft.com/office/drawing/2014/main" id="{E68E2B6F-014B-4788-85D4-8F0B7DCCA7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25616" y="131236"/>
            <a:ext cx="1807369" cy="416110"/>
          </a:xfr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en-US" sz="1400" b="1" dirty="0"/>
              <a:t>Plants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2191F916-9705-4D8B-BCBD-37DC11ACA0AA}"/>
              </a:ext>
            </a:extLst>
          </p:cNvPr>
          <p:cNvSpPr txBox="1">
            <a:spLocks/>
          </p:cNvSpPr>
          <p:nvPr/>
        </p:nvSpPr>
        <p:spPr>
          <a:xfrm>
            <a:off x="2071688" y="118537"/>
            <a:ext cx="2562225" cy="42756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b="1" dirty="0"/>
              <a:t>Big question:</a:t>
            </a:r>
          </a:p>
          <a:p>
            <a:r>
              <a:rPr lang="en-US" sz="1400" b="1" dirty="0"/>
              <a:t>‘Is a tree a plant?’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970570AC-B174-4C1E-A303-328C34C85C19}"/>
              </a:ext>
            </a:extLst>
          </p:cNvPr>
          <p:cNvSpPr txBox="1">
            <a:spLocks/>
          </p:cNvSpPr>
          <p:nvPr/>
        </p:nvSpPr>
        <p:spPr>
          <a:xfrm>
            <a:off x="102393" y="131236"/>
            <a:ext cx="1807369" cy="41611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b="1" dirty="0"/>
              <a:t>Science Year 1 - Summer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0635CF32-6B30-40D2-944B-75D9D851E6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5672692"/>
              </p:ext>
            </p:extLst>
          </p:nvPr>
        </p:nvGraphicFramePr>
        <p:xfrm>
          <a:off x="3594099" y="4125895"/>
          <a:ext cx="2895599" cy="14153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955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1222"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Famous Scientists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80082">
                <a:tc>
                  <a:txBody>
                    <a:bodyPr/>
                    <a:lstStyle/>
                    <a:p>
                      <a:pPr marL="285750" lvl="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6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John Ray – One of the firsts people to classify plants.</a:t>
                      </a:r>
                    </a:p>
                    <a:p>
                      <a:pPr marL="285750" lvl="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6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Carl Linnaeus – Most famous Botanist.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34793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321</Words>
  <Application>Microsoft Office PowerPoint</Application>
  <PresentationFormat>On-screen Show (4:3)</PresentationFormat>
  <Paragraphs>77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Calibri</vt:lpstr>
      <vt:lpstr>Office Theme</vt:lpstr>
      <vt:lpstr>Plants</vt:lpstr>
      <vt:lpstr>Plants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Everyday Materials</dc:title>
  <dc:creator>A B</dc:creator>
  <cp:lastModifiedBy>Natasha Nicholas</cp:lastModifiedBy>
  <cp:revision>34</cp:revision>
  <cp:lastPrinted>2022-04-20T13:12:26Z</cp:lastPrinted>
  <dcterms:created xsi:type="dcterms:W3CDTF">2019-08-21T17:52:21Z</dcterms:created>
  <dcterms:modified xsi:type="dcterms:W3CDTF">2024-04-12T13:20:21Z</dcterms:modified>
</cp:coreProperties>
</file>