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61" r:id="rId4"/>
    <p:sldId id="259" r:id="rId5"/>
    <p:sldId id="258" r:id="rId6"/>
    <p:sldId id="266" r:id="rId7"/>
    <p:sldId id="277" r:id="rId8"/>
    <p:sldId id="270" r:id="rId9"/>
    <p:sldId id="268" r:id="rId10"/>
    <p:sldId id="271" r:id="rId11"/>
    <p:sldId id="272" r:id="rId12"/>
    <p:sldId id="276" r:id="rId13"/>
    <p:sldId id="27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32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694"/>
  </p:normalViewPr>
  <p:slideViewPr>
    <p:cSldViewPr snapToGrid="0" snapToObjects="1">
      <p:cViewPr varScale="1">
        <p:scale>
          <a:sx n="87" d="100"/>
          <a:sy n="87" d="100"/>
        </p:scale>
        <p:origin x="66" y="405"/>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E7952A-6154-DB42-885A-76CB86DD743A}" type="datetimeFigureOut">
              <a:rPr lang="en-US" smtClean="0"/>
              <a:t>3/13/2026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49FBFC-7271-5943-AA87-5B395F5D0845}" type="slidenum">
              <a:rPr lang="en-US" smtClean="0"/>
              <a:t>‹#›</a:t>
            </a:fld>
            <a:endParaRPr lang="en-US" dirty="0"/>
          </a:p>
        </p:txBody>
      </p:sp>
    </p:spTree>
    <p:extLst>
      <p:ext uri="{BB962C8B-B14F-4D97-AF65-F5344CB8AC3E}">
        <p14:creationId xmlns:p14="http://schemas.microsoft.com/office/powerpoint/2010/main" val="1424747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1860902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232667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2020804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1210396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17387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172306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114283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528173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1459765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1421810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6E134AF-41CF-D243-B856-A870FDFA332B}" type="datetimeFigureOut">
              <a:rPr lang="en-US" smtClean="0"/>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EDE6D08-E45F-784C-833A-C1354481708A}" type="slidenum">
              <a:rPr lang="en-US" smtClean="0"/>
              <a:t>‹#›</a:t>
            </a:fld>
            <a:endParaRPr lang="en-US" dirty="0"/>
          </a:p>
        </p:txBody>
      </p:sp>
    </p:spTree>
    <p:extLst>
      <p:ext uri="{BB962C8B-B14F-4D97-AF65-F5344CB8AC3E}">
        <p14:creationId xmlns:p14="http://schemas.microsoft.com/office/powerpoint/2010/main" val="1316919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E134AF-41CF-D243-B856-A870FDFA332B}" type="datetimeFigureOut">
              <a:rPr lang="en-US" smtClean="0"/>
              <a:t>3/13/2026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DE6D08-E45F-784C-833A-C1354481708A}" type="slidenum">
              <a:rPr lang="en-US" smtClean="0"/>
              <a:t>‹#›</a:t>
            </a:fld>
            <a:endParaRPr lang="en-US" dirty="0"/>
          </a:p>
        </p:txBody>
      </p:sp>
    </p:spTree>
    <p:extLst>
      <p:ext uri="{BB962C8B-B14F-4D97-AF65-F5344CB8AC3E}">
        <p14:creationId xmlns:p14="http://schemas.microsoft.com/office/powerpoint/2010/main" val="543146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bybrookvalleyschool.co.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tiff"/><Relationship Id="rId1" Type="http://schemas.openxmlformats.org/officeDocument/2006/relationships/slideLayout" Target="../slideLayouts/slideLayout2.xml"/><Relationship Id="rId5" Type="http://schemas.openxmlformats.org/officeDocument/2006/relationships/image" Target="../media/image5.tiff"/><Relationship Id="rId4" Type="http://schemas.openxmlformats.org/officeDocument/2006/relationships/image" Target="../media/image4.tiff"/></Relationships>
</file>

<file path=ppt/slides/_rels/slide3.xml.rels><?xml version="1.0" encoding="UTF-8" standalone="yes"?>
<Relationships xmlns="http://schemas.openxmlformats.org/package/2006/relationships"><Relationship Id="rId3" Type="http://schemas.openxmlformats.org/officeDocument/2006/relationships/hyperlink" Target="https://www.bybrookvalleyschool.co.uk/" TargetMode="External"/><Relationship Id="rId2" Type="http://schemas.openxmlformats.org/officeDocument/2006/relationships/image" Target="../media/image6.tiff"/><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bybrookvalleyschool.co.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504795"/>
            <a:ext cx="9144000" cy="2387600"/>
          </a:xfrm>
        </p:spPr>
        <p:txBody>
          <a:bodyPr>
            <a:normAutofit fontScale="90000"/>
          </a:bodyPr>
          <a:lstStyle/>
          <a:p>
            <a:r>
              <a:rPr lang="en-US" b="1" dirty="0">
                <a:latin typeface="Arial" charset="0"/>
                <a:ea typeface="Arial" charset="0"/>
                <a:cs typeface="Arial" charset="0"/>
              </a:rPr>
              <a:t>Climate Change and Sustainability Action Plan </a:t>
            </a:r>
            <a:br>
              <a:rPr lang="en-US" b="1" dirty="0">
                <a:latin typeface="Arial" charset="0"/>
                <a:ea typeface="Arial" charset="0"/>
                <a:cs typeface="Arial" charset="0"/>
              </a:rPr>
            </a:br>
            <a:r>
              <a:rPr lang="en-US" b="1" dirty="0">
                <a:latin typeface="Arial" charset="0"/>
                <a:ea typeface="Arial" charset="0"/>
                <a:cs typeface="Arial" charset="0"/>
              </a:rPr>
              <a:t>2025 </a:t>
            </a:r>
            <a:r>
              <a:rPr lang="mr-IN" sz="4400" b="1" dirty="0">
                <a:latin typeface="Arial" charset="0"/>
                <a:ea typeface="Arial" charset="0"/>
                <a:cs typeface="Arial" charset="0"/>
              </a:rPr>
              <a:t>–</a:t>
            </a:r>
            <a:r>
              <a:rPr lang="en-US" b="1" dirty="0">
                <a:latin typeface="Arial" charset="0"/>
                <a:ea typeface="Arial" charset="0"/>
                <a:cs typeface="Arial" charset="0"/>
              </a:rPr>
              <a:t> 2026 </a:t>
            </a:r>
            <a:br>
              <a:rPr lang="en-US" b="1" i="1" dirty="0">
                <a:solidFill>
                  <a:srgbClr val="000000"/>
                </a:solidFill>
                <a:latin typeface="Arial" charset="0"/>
                <a:ea typeface="Arial" charset="0"/>
                <a:cs typeface="Arial" charset="0"/>
              </a:rPr>
            </a:br>
            <a:r>
              <a:rPr lang="en-US" sz="3600" i="1" dirty="0">
                <a:solidFill>
                  <a:srgbClr val="000000"/>
                </a:solidFill>
                <a:latin typeface="Arial" charset="0"/>
                <a:ea typeface="Arial" charset="0"/>
                <a:cs typeface="Arial" charset="0"/>
              </a:rPr>
              <a:t>13th March 2026 </a:t>
            </a:r>
            <a:endParaRPr lang="en-US" i="1" dirty="0">
              <a:solidFill>
                <a:srgbClr val="000000"/>
              </a:solidFill>
              <a:latin typeface="Arial" charset="0"/>
              <a:ea typeface="Arial" charset="0"/>
              <a:cs typeface="Arial" charset="0"/>
            </a:endParaRPr>
          </a:p>
        </p:txBody>
      </p:sp>
      <p:sp>
        <p:nvSpPr>
          <p:cNvPr id="3" name="Subtitle 2"/>
          <p:cNvSpPr>
            <a:spLocks noGrp="1"/>
          </p:cNvSpPr>
          <p:nvPr>
            <p:ph type="subTitle" idx="1"/>
          </p:nvPr>
        </p:nvSpPr>
        <p:spPr>
          <a:xfrm>
            <a:off x="1524000" y="5984470"/>
            <a:ext cx="9144000" cy="460885"/>
          </a:xfrm>
        </p:spPr>
        <p:txBody>
          <a:bodyPr>
            <a:normAutofit/>
          </a:bodyPr>
          <a:lstStyle/>
          <a:p>
            <a:pPr lvl="0" eaLnBrk="0" fontAlgn="base" hangingPunct="0">
              <a:lnSpc>
                <a:spcPct val="100000"/>
              </a:lnSpc>
              <a:spcBef>
                <a:spcPct val="0"/>
              </a:spcBef>
              <a:spcAft>
                <a:spcPct val="0"/>
              </a:spcAft>
            </a:pPr>
            <a:r>
              <a:rPr kumimoji="0" lang="x-none" altLang="x-none" b="1" i="0" strike="noStrike" cap="none" normalizeH="0" baseline="0">
                <a:ln>
                  <a:noFill/>
                </a:ln>
                <a:solidFill>
                  <a:schemeClr val="accent1"/>
                </a:solidFill>
                <a:effectLst/>
                <a:latin typeface="Arial" charset="0"/>
                <a:ea typeface="Montserrat" charset="0"/>
              </a:rPr>
              <a:t>B</a:t>
            </a:r>
            <a:r>
              <a:rPr kumimoji="0" lang="en-GB" altLang="x-none" b="1" i="0" strike="noStrike" cap="none" normalizeH="0" baseline="0" dirty="0">
                <a:ln>
                  <a:noFill/>
                </a:ln>
                <a:solidFill>
                  <a:schemeClr val="accent1"/>
                </a:solidFill>
                <a:effectLst/>
                <a:latin typeface="Arial" charset="0"/>
                <a:ea typeface="Montserrat" charset="0"/>
              </a:rPr>
              <a:t>Y BROOK VALLEY C OF E PRIMARY SCHOOL </a:t>
            </a:r>
            <a:endParaRPr kumimoji="0" lang="x-none" altLang="x-none" b="1" i="0" strike="noStrike" cap="none" normalizeH="0" baseline="0">
              <a:ln>
                <a:noFill/>
              </a:ln>
              <a:solidFill>
                <a:schemeClr val="accent1"/>
              </a:solidFill>
              <a:effectLst/>
              <a:latin typeface="Arial" charset="0"/>
              <a:ea typeface="Montserrat" charset="0"/>
              <a:hlinkClick r:id="rId2"/>
            </a:endParaRPr>
          </a:p>
          <a:p>
            <a:pPr lvl="0" algn="l" eaLnBrk="0" fontAlgn="base" hangingPunct="0">
              <a:lnSpc>
                <a:spcPct val="100000"/>
              </a:lnSpc>
              <a:spcBef>
                <a:spcPct val="0"/>
              </a:spcBef>
              <a:spcAft>
                <a:spcPct val="0"/>
              </a:spcAft>
            </a:pPr>
            <a:endParaRPr kumimoji="0" lang="x-none" altLang="x-none" sz="800" b="1" i="0" u="none" strike="noStrike" cap="none" normalizeH="0" baseline="0">
              <a:ln>
                <a:noFill/>
              </a:ln>
              <a:solidFill>
                <a:schemeClr val="tx1"/>
              </a:solidFill>
              <a:effectLst/>
              <a:latin typeface="Arial" charset="0"/>
              <a:ea typeface="Montserrat" charset="0"/>
            </a:endParaRPr>
          </a:p>
        </p:txBody>
      </p:sp>
      <p:pic>
        <p:nvPicPr>
          <p:cNvPr id="5" name="Picture 4" descr="og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1624" y="299427"/>
            <a:ext cx="3439236" cy="275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604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latin typeface="Arial" charset="0"/>
                <a:ea typeface="Arial" charset="0"/>
                <a:cs typeface="Arial" charset="0"/>
              </a:rPr>
              <a:t>‘The wings of faith allow us to soar freely and flourish now and in the future’</a:t>
            </a:r>
            <a:br>
              <a:rPr lang="en-US" dirty="0">
                <a:latin typeface="Arial" charset="0"/>
                <a:ea typeface="Arial" charset="0"/>
                <a:cs typeface="Arial" charset="0"/>
              </a:rPr>
            </a:br>
            <a:endParaRPr lang="en-US" dirty="0">
              <a:latin typeface="Arial" charset="0"/>
              <a:ea typeface="Arial" charset="0"/>
              <a:cs typeface="Arial" charset="0"/>
            </a:endParaRPr>
          </a:p>
        </p:txBody>
      </p:sp>
      <p:sp>
        <p:nvSpPr>
          <p:cNvPr id="3" name="Content Placeholder 2"/>
          <p:cNvSpPr>
            <a:spLocks noGrp="1"/>
          </p:cNvSpPr>
          <p:nvPr>
            <p:ph idx="1"/>
          </p:nvPr>
        </p:nvSpPr>
        <p:spPr>
          <a:xfrm>
            <a:off x="838200" y="1549014"/>
            <a:ext cx="10515600" cy="4351338"/>
          </a:xfrm>
        </p:spPr>
        <p:txBody>
          <a:bodyPr>
            <a:normAutofit/>
          </a:bodyPr>
          <a:lstStyle/>
          <a:p>
            <a:pPr>
              <a:lnSpc>
                <a:spcPct val="100000"/>
              </a:lnSpc>
              <a:buClr>
                <a:srgbClr val="0070C0"/>
              </a:buClr>
              <a:buFont typeface="Wingdings" charset="2"/>
              <a:buChar char="v"/>
            </a:pPr>
            <a:r>
              <a:rPr lang="en-US" sz="1600" dirty="0">
                <a:latin typeface="Arial" charset="0"/>
                <a:ea typeface="Arial" charset="0"/>
                <a:cs typeface="Arial" charset="0"/>
              </a:rPr>
              <a:t>The roots of our school community, based on our Christian values, nurture, help and support us to grow to be the best versions of ourselves. As such, we are committed to equipping our pupils with the relevant knowledge and skills to act as good custodians for our community, given the importance of making a positive contribution to improving our local area, respecting the broader environment and promoting sustainable development for the planet as a whole. </a:t>
            </a:r>
          </a:p>
          <a:p>
            <a:pPr>
              <a:lnSpc>
                <a:spcPct val="100000"/>
              </a:lnSpc>
              <a:buClr>
                <a:srgbClr val="0070C0"/>
              </a:buClr>
              <a:buFont typeface="Wingdings" charset="2"/>
              <a:buChar char="v"/>
            </a:pPr>
            <a:endParaRPr lang="en-US" sz="1600" dirty="0">
              <a:latin typeface="Arial" charset="0"/>
              <a:ea typeface="Arial" charset="0"/>
              <a:cs typeface="Arial" charset="0"/>
            </a:endParaRPr>
          </a:p>
        </p:txBody>
      </p:sp>
      <p:pic>
        <p:nvPicPr>
          <p:cNvPr id="8" name="Picture 7"/>
          <p:cNvPicPr>
            <a:picLocks noChangeAspect="1"/>
          </p:cNvPicPr>
          <p:nvPr/>
        </p:nvPicPr>
        <p:blipFill>
          <a:blip r:embed="rId2"/>
          <a:stretch>
            <a:fillRect/>
          </a:stretch>
        </p:blipFill>
        <p:spPr>
          <a:xfrm>
            <a:off x="6345730" y="3565296"/>
            <a:ext cx="4950151" cy="1175715"/>
          </a:xfrm>
          <a:prstGeom prst="rect">
            <a:avLst/>
          </a:prstGeom>
        </p:spPr>
      </p:pic>
      <p:pic>
        <p:nvPicPr>
          <p:cNvPr id="9" name="Picture 8"/>
          <p:cNvPicPr>
            <a:picLocks noChangeAspect="1"/>
          </p:cNvPicPr>
          <p:nvPr/>
        </p:nvPicPr>
        <p:blipFill>
          <a:blip r:embed="rId3"/>
          <a:stretch>
            <a:fillRect/>
          </a:stretch>
        </p:blipFill>
        <p:spPr>
          <a:xfrm>
            <a:off x="1133883" y="3131984"/>
            <a:ext cx="4822710" cy="1248947"/>
          </a:xfrm>
          <a:prstGeom prst="rect">
            <a:avLst/>
          </a:prstGeom>
        </p:spPr>
      </p:pic>
      <p:pic>
        <p:nvPicPr>
          <p:cNvPr id="10" name="Picture 9"/>
          <p:cNvPicPr>
            <a:picLocks noChangeAspect="1"/>
          </p:cNvPicPr>
          <p:nvPr/>
        </p:nvPicPr>
        <p:blipFill>
          <a:blip r:embed="rId4"/>
          <a:stretch>
            <a:fillRect/>
          </a:stretch>
        </p:blipFill>
        <p:spPr>
          <a:xfrm>
            <a:off x="1133884" y="5094795"/>
            <a:ext cx="4822709" cy="1123970"/>
          </a:xfrm>
          <a:prstGeom prst="rect">
            <a:avLst/>
          </a:prstGeom>
        </p:spPr>
      </p:pic>
      <p:pic>
        <p:nvPicPr>
          <p:cNvPr id="11" name="Picture 10"/>
          <p:cNvPicPr>
            <a:picLocks noChangeAspect="1"/>
          </p:cNvPicPr>
          <p:nvPr/>
        </p:nvPicPr>
        <p:blipFill>
          <a:blip r:embed="rId5"/>
          <a:stretch>
            <a:fillRect/>
          </a:stretch>
        </p:blipFill>
        <p:spPr>
          <a:xfrm>
            <a:off x="6345730" y="5411605"/>
            <a:ext cx="4940520" cy="1150305"/>
          </a:xfrm>
          <a:prstGeom prst="rect">
            <a:avLst/>
          </a:prstGeom>
        </p:spPr>
      </p:pic>
    </p:spTree>
    <p:extLst>
      <p:ext uri="{BB962C8B-B14F-4D97-AF65-F5344CB8AC3E}">
        <p14:creationId xmlns:p14="http://schemas.microsoft.com/office/powerpoint/2010/main" val="421554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24434"/>
            <a:ext cx="10515600" cy="1325563"/>
          </a:xfrm>
        </p:spPr>
        <p:txBody>
          <a:bodyPr>
            <a:normAutofit fontScale="90000"/>
          </a:bodyPr>
          <a:lstStyle/>
          <a:p>
            <a:r>
              <a:rPr lang="en-US" sz="4000" b="1" dirty="0">
                <a:latin typeface="Arial" charset="0"/>
                <a:ea typeface="Arial" charset="0"/>
                <a:cs typeface="Arial" charset="0"/>
              </a:rPr>
              <a:t>‘Schools are often at the hearts of their communities and local leaders in behavioural changes and sustainable practices’ </a:t>
            </a:r>
            <a:br>
              <a:rPr lang="en-US" dirty="0">
                <a:latin typeface="Arial" charset="0"/>
                <a:ea typeface="Arial" charset="0"/>
                <a:cs typeface="Arial" charset="0"/>
              </a:rPr>
            </a:br>
            <a:endParaRPr lang="en-US" dirty="0">
              <a:latin typeface="Arial" charset="0"/>
              <a:ea typeface="Arial" charset="0"/>
              <a:cs typeface="Arial" charset="0"/>
            </a:endParaRPr>
          </a:p>
        </p:txBody>
      </p:sp>
      <p:sp>
        <p:nvSpPr>
          <p:cNvPr id="3" name="Content Placeholder 2"/>
          <p:cNvSpPr>
            <a:spLocks noGrp="1"/>
          </p:cNvSpPr>
          <p:nvPr>
            <p:ph idx="1"/>
          </p:nvPr>
        </p:nvSpPr>
        <p:spPr>
          <a:xfrm>
            <a:off x="838200" y="1949997"/>
            <a:ext cx="10515600" cy="4351338"/>
          </a:xfrm>
        </p:spPr>
        <p:txBody>
          <a:bodyPr>
            <a:normAutofit/>
          </a:bodyPr>
          <a:lstStyle/>
          <a:p>
            <a:pPr>
              <a:buClr>
                <a:srgbClr val="0070C0"/>
              </a:buClr>
              <a:buFont typeface="Wingdings" charset="2"/>
              <a:buChar char="v"/>
            </a:pPr>
            <a:r>
              <a:rPr lang="en-US" sz="1600" dirty="0">
                <a:latin typeface="Arial" charset="0"/>
                <a:ea typeface="Arial" charset="0"/>
                <a:cs typeface="Arial" charset="0"/>
              </a:rPr>
              <a:t>We </a:t>
            </a:r>
            <a:r>
              <a:rPr lang="en-US" sz="1600" dirty="0" err="1">
                <a:latin typeface="Arial" charset="0"/>
                <a:ea typeface="Arial" charset="0"/>
                <a:cs typeface="Arial" charset="0"/>
              </a:rPr>
              <a:t>recognise</a:t>
            </a:r>
            <a:r>
              <a:rPr lang="en-US" sz="1600" dirty="0">
                <a:latin typeface="Arial" charset="0"/>
                <a:ea typeface="Arial" charset="0"/>
                <a:cs typeface="Arial" charset="0"/>
              </a:rPr>
              <a:t> that schools are often at the heart of their communities and are tasked with the responsibility of being local leaders in behavioural changes and sustainable practices when it comes to community engagement. We therefore aim to develop good habits and behaviour patterns amongst staff and pupils, and to educate and inspire our wider community (as well as our faith community specifically), drawing from our aims as below:</a:t>
            </a:r>
          </a:p>
          <a:p>
            <a:pPr>
              <a:buClr>
                <a:srgbClr val="0070C0"/>
              </a:buClr>
              <a:buFont typeface="Wingdings" charset="2"/>
              <a:buChar char="v"/>
            </a:pPr>
            <a:endParaRPr lang="en-US" sz="1200" dirty="0">
              <a:latin typeface="Arial" charset="0"/>
              <a:ea typeface="Arial" charset="0"/>
              <a:cs typeface="Arial" charset="0"/>
            </a:endParaRPr>
          </a:p>
        </p:txBody>
      </p:sp>
      <p:pic>
        <p:nvPicPr>
          <p:cNvPr id="7" name="Picture 6"/>
          <p:cNvPicPr>
            <a:picLocks noChangeAspect="1"/>
          </p:cNvPicPr>
          <p:nvPr/>
        </p:nvPicPr>
        <p:blipFill>
          <a:blip r:embed="rId2"/>
          <a:stretch>
            <a:fillRect/>
          </a:stretch>
        </p:blipFill>
        <p:spPr>
          <a:xfrm>
            <a:off x="1057277" y="3414925"/>
            <a:ext cx="6955335" cy="2886409"/>
          </a:xfrm>
          <a:prstGeom prst="rect">
            <a:avLst/>
          </a:prstGeom>
        </p:spPr>
      </p:pic>
      <p:sp>
        <p:nvSpPr>
          <p:cNvPr id="8" name="Rectangle 7"/>
          <p:cNvSpPr/>
          <p:nvPr/>
        </p:nvSpPr>
        <p:spPr>
          <a:xfrm>
            <a:off x="941692" y="3275559"/>
            <a:ext cx="7274257" cy="30257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pic>
        <p:nvPicPr>
          <p:cNvPr id="9" name="Picture 4" descr="ogo">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52427" y="3275560"/>
            <a:ext cx="2993406" cy="2667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101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1221"/>
            <a:ext cx="10515600" cy="1325563"/>
          </a:xfrm>
        </p:spPr>
        <p:txBody>
          <a:bodyPr>
            <a:normAutofit/>
          </a:bodyPr>
          <a:lstStyle/>
          <a:p>
            <a:r>
              <a:rPr lang="en-US" sz="4000" dirty="0">
                <a:latin typeface="Arial" charset="0"/>
                <a:ea typeface="Arial" charset="0"/>
                <a:cs typeface="Arial" charset="0"/>
              </a:rPr>
              <a:t>By Brook Valley’s Sustainability Governance</a:t>
            </a:r>
          </a:p>
        </p:txBody>
      </p:sp>
      <p:sp>
        <p:nvSpPr>
          <p:cNvPr id="3" name="Content Placeholder 2"/>
          <p:cNvSpPr>
            <a:spLocks noGrp="1"/>
          </p:cNvSpPr>
          <p:nvPr>
            <p:ph idx="1"/>
          </p:nvPr>
        </p:nvSpPr>
        <p:spPr>
          <a:xfrm>
            <a:off x="838200" y="1137535"/>
            <a:ext cx="10515600" cy="4351338"/>
          </a:xfrm>
        </p:spPr>
        <p:txBody>
          <a:bodyPr>
            <a:noAutofit/>
          </a:bodyPr>
          <a:lstStyle/>
          <a:p>
            <a:pPr marL="0" indent="0" eaLnBrk="0" fontAlgn="base" hangingPunct="0">
              <a:lnSpc>
                <a:spcPct val="100000"/>
              </a:lnSpc>
              <a:spcBef>
                <a:spcPct val="0"/>
              </a:spcBef>
              <a:spcAft>
                <a:spcPct val="0"/>
              </a:spcAft>
              <a:buNone/>
            </a:pPr>
            <a:r>
              <a:rPr kumimoji="0" lang="en-GB" altLang="x-none" sz="1400" b="0" i="0" u="none" strike="noStrike" cap="none" normalizeH="0" baseline="0" dirty="0">
                <a:ln>
                  <a:noFill/>
                </a:ln>
                <a:solidFill>
                  <a:schemeClr val="tx1"/>
                </a:solidFill>
                <a:effectLst/>
                <a:latin typeface="Arial" charset="0"/>
                <a:ea typeface="Arial" charset="0"/>
                <a:cs typeface="Arial" charset="0"/>
              </a:rPr>
              <a:t>Our Climate Change</a:t>
            </a:r>
            <a:r>
              <a:rPr kumimoji="0" lang="en-GB" altLang="x-none" sz="1400" b="0" i="0" u="none" strike="noStrike" cap="none" normalizeH="0" dirty="0">
                <a:ln>
                  <a:noFill/>
                </a:ln>
                <a:solidFill>
                  <a:schemeClr val="tx1"/>
                </a:solidFill>
                <a:effectLst/>
                <a:latin typeface="Arial" charset="0"/>
                <a:ea typeface="Arial" charset="0"/>
                <a:cs typeface="Arial" charset="0"/>
              </a:rPr>
              <a:t> Action Plan forms an essential part of the school’s environmental and social </a:t>
            </a:r>
            <a:r>
              <a:rPr lang="en-GB" altLang="x-none" sz="1400" dirty="0">
                <a:latin typeface="Arial" charset="0"/>
                <a:ea typeface="Arial" charset="0"/>
                <a:cs typeface="Arial" charset="0"/>
              </a:rPr>
              <a:t>framework which helps us monitor, </a:t>
            </a:r>
            <a:r>
              <a:rPr lang="en-GB" sz="1400" dirty="0">
                <a:latin typeface="Arial" charset="0"/>
                <a:ea typeface="Arial" charset="0"/>
                <a:cs typeface="Arial" charset="0"/>
              </a:rPr>
              <a:t>measure, and manage (MMM) our carbon footprint, enabling us to take steps to reach our climate ambitions. These are defined in terms of the school’s current commitments and Climate Change Action Plans for 2026 and beyond.</a:t>
            </a:r>
          </a:p>
          <a:p>
            <a:pPr marL="0" indent="0" eaLnBrk="0" fontAlgn="base" hangingPunct="0">
              <a:lnSpc>
                <a:spcPct val="100000"/>
              </a:lnSpc>
              <a:spcBef>
                <a:spcPct val="0"/>
              </a:spcBef>
              <a:spcAft>
                <a:spcPct val="0"/>
              </a:spcAft>
              <a:buNone/>
            </a:pPr>
            <a:endParaRPr lang="en-GB" sz="1400" dirty="0">
              <a:latin typeface="Arial" charset="0"/>
              <a:ea typeface="Arial" charset="0"/>
              <a:cs typeface="Arial" charset="0"/>
            </a:endParaRPr>
          </a:p>
          <a:p>
            <a:pPr marL="0" indent="0" eaLnBrk="0" fontAlgn="base" hangingPunct="0">
              <a:lnSpc>
                <a:spcPct val="100000"/>
              </a:lnSpc>
              <a:spcBef>
                <a:spcPct val="0"/>
              </a:spcBef>
              <a:spcAft>
                <a:spcPct val="0"/>
              </a:spcAft>
              <a:buNone/>
            </a:pPr>
            <a:r>
              <a:rPr lang="en-GB" sz="1400" dirty="0">
                <a:latin typeface="Arial" charset="0"/>
                <a:ea typeface="Arial" charset="0"/>
                <a:cs typeface="Arial" charset="0"/>
              </a:rPr>
              <a:t>The Climate Action Team at By Brook Valley’s Academy Trust plays a critical and proactive role in implementing the steps in this guide and overseeing the school’s efforts towards sustainability. Our climate action working group consists of the following senior leadership team (SLT) members:</a:t>
            </a:r>
            <a:endParaRPr kumimoji="0" lang="x-none" altLang="x-none" sz="1400" b="0" i="0" u="none" strike="noStrike" cap="none" normalizeH="0" baseline="0" dirty="0">
              <a:ln>
                <a:noFill/>
              </a:ln>
              <a:solidFill>
                <a:schemeClr val="tx1"/>
              </a:solidFill>
              <a:effectLst/>
              <a:latin typeface="Arial" charset="0"/>
              <a:ea typeface="Arial" charset="0"/>
              <a:cs typeface="Arial" charset="0"/>
            </a:endParaRP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nvGrpSpPr>
          <p:cNvPr id="4" name="Group 3"/>
          <p:cNvGrpSpPr/>
          <p:nvPr/>
        </p:nvGrpSpPr>
        <p:grpSpPr>
          <a:xfrm>
            <a:off x="912122" y="2813543"/>
            <a:ext cx="8148853" cy="3761644"/>
            <a:chOff x="912122" y="2677063"/>
            <a:chExt cx="8148853" cy="3761644"/>
          </a:xfrm>
        </p:grpSpPr>
        <p:sp>
          <p:nvSpPr>
            <p:cNvPr id="8" name="Rectangle 7"/>
            <p:cNvSpPr/>
            <p:nvPr/>
          </p:nvSpPr>
          <p:spPr>
            <a:xfrm>
              <a:off x="912122" y="2677063"/>
              <a:ext cx="8148853" cy="3761644"/>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charset="0"/>
                <a:ea typeface="Arial" charset="0"/>
                <a:cs typeface="Arial" charset="0"/>
              </a:endParaRPr>
            </a:p>
          </p:txBody>
        </p:sp>
        <p:sp>
          <p:nvSpPr>
            <p:cNvPr id="6" name="Content Placeholder 2"/>
            <p:cNvSpPr txBox="1">
              <a:spLocks/>
            </p:cNvSpPr>
            <p:nvPr/>
          </p:nvSpPr>
          <p:spPr>
            <a:xfrm>
              <a:off x="1099779" y="2799891"/>
              <a:ext cx="7961196" cy="29078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GB" sz="1400" dirty="0">
                  <a:solidFill>
                    <a:schemeClr val="bg1"/>
                  </a:solidFill>
                  <a:latin typeface="Arial" charset="0"/>
                  <a:ea typeface="Arial" charset="0"/>
                  <a:cs typeface="Arial" charset="0"/>
                </a:rPr>
                <a:t>Deb Henshall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Sustainability Lead and Head Teacher (HT)*</a:t>
              </a:r>
            </a:p>
            <a:p>
              <a:r>
                <a:rPr lang="en-GB" sz="1400" dirty="0">
                  <a:solidFill>
                    <a:schemeClr val="bg1"/>
                  </a:solidFill>
                  <a:latin typeface="Arial" charset="0"/>
                  <a:ea typeface="Arial" charset="0"/>
                  <a:cs typeface="Arial" charset="0"/>
                </a:rPr>
                <a:t>David New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Curriculum Teaching and Learning (CT&amp;L) Chair</a:t>
              </a:r>
            </a:p>
            <a:p>
              <a:r>
                <a:rPr lang="en-GB" sz="1400" dirty="0">
                  <a:solidFill>
                    <a:schemeClr val="bg1"/>
                  </a:solidFill>
                  <a:latin typeface="Arial" charset="0"/>
                  <a:ea typeface="Arial" charset="0"/>
                  <a:cs typeface="Arial" charset="0"/>
                </a:rPr>
                <a:t>Jaclyn Cross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Foundation and Ethos (F&amp;E) Chair**</a:t>
              </a:r>
            </a:p>
            <a:p>
              <a:r>
                <a:rPr lang="en-GB" sz="1400" dirty="0">
                  <a:solidFill>
                    <a:schemeClr val="bg1"/>
                  </a:solidFill>
                  <a:latin typeface="Arial" charset="0"/>
                  <a:ea typeface="Arial" charset="0"/>
                  <a:cs typeface="Arial" charset="0"/>
                </a:rPr>
                <a:t>Merope Sylvester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Chair of Governing Board</a:t>
              </a:r>
            </a:p>
            <a:p>
              <a:r>
                <a:rPr lang="en-GB" sz="1400" dirty="0">
                  <a:solidFill>
                    <a:schemeClr val="bg1"/>
                  </a:solidFill>
                  <a:latin typeface="Arial" charset="0"/>
                  <a:ea typeface="Arial" charset="0"/>
                  <a:cs typeface="Arial" charset="0"/>
                </a:rPr>
                <a:t>Bronwyn Lightowler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Business Manager and H&amp;S</a:t>
              </a:r>
            </a:p>
            <a:p>
              <a:r>
                <a:rPr lang="en-GB" sz="1400" dirty="0">
                  <a:solidFill>
                    <a:schemeClr val="bg1"/>
                  </a:solidFill>
                  <a:latin typeface="Arial" charset="0"/>
                  <a:ea typeface="Arial" charset="0"/>
                  <a:cs typeface="Arial" charset="0"/>
                </a:rPr>
                <a:t>Jenny George – Climate Change Governor  </a:t>
              </a:r>
            </a:p>
            <a:p>
              <a:r>
                <a:rPr lang="en-GB" sz="1400" dirty="0">
                  <a:solidFill>
                    <a:schemeClr val="bg1"/>
                  </a:solidFill>
                  <a:latin typeface="Arial" charset="0"/>
                  <a:ea typeface="Arial" charset="0"/>
                  <a:cs typeface="Arial" charset="0"/>
                </a:rPr>
                <a:t>Martin Lowe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Governor</a:t>
              </a:r>
            </a:p>
            <a:p>
              <a:r>
                <a:rPr lang="en-GB" sz="1400" dirty="0">
                  <a:solidFill>
                    <a:schemeClr val="bg1"/>
                  </a:solidFill>
                  <a:latin typeface="Arial" charset="0"/>
                  <a:ea typeface="Arial" charset="0"/>
                  <a:cs typeface="Arial" charset="0"/>
                </a:rPr>
                <a:t>Craig Parrott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Accessibility Plan and Buildings</a:t>
              </a:r>
            </a:p>
            <a:p>
              <a:r>
                <a:rPr lang="en-GB" sz="1400" dirty="0">
                  <a:solidFill>
                    <a:schemeClr val="bg1"/>
                  </a:solidFill>
                  <a:latin typeface="Arial" charset="0"/>
                  <a:ea typeface="Arial" charset="0"/>
                  <a:cs typeface="Arial" charset="0"/>
                </a:rPr>
                <a:t>Mike Roberts - Environmental Expert/A Rocha Programme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WCA Adviser</a:t>
              </a:r>
            </a:p>
            <a:p>
              <a:r>
                <a:rPr lang="en-GB" sz="1400" dirty="0">
                  <a:solidFill>
                    <a:schemeClr val="bg1"/>
                  </a:solidFill>
                  <a:latin typeface="Arial" charset="0"/>
                  <a:ea typeface="Arial" charset="0"/>
                  <a:cs typeface="Arial" charset="0"/>
                </a:rPr>
                <a:t>Dr Anthony Kirby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Environmental Expert/Governance, Risk and Compliance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CCAP Preparer</a:t>
              </a:r>
            </a:p>
            <a:p>
              <a:r>
                <a:rPr lang="en-GB" sz="1400" dirty="0">
                  <a:solidFill>
                    <a:schemeClr val="bg1"/>
                  </a:solidFill>
                  <a:latin typeface="Arial" charset="0"/>
                  <a:ea typeface="Arial" charset="0"/>
                  <a:cs typeface="Arial" charset="0"/>
                </a:rPr>
                <a:t>TBC </a:t>
              </a:r>
              <a:r>
                <a:rPr lang="mr-IN" sz="1400" dirty="0">
                  <a:solidFill>
                    <a:schemeClr val="bg1"/>
                  </a:solidFill>
                  <a:latin typeface="Arial" charset="0"/>
                  <a:ea typeface="Arial" charset="0"/>
                  <a:cs typeface="Arial" charset="0"/>
                </a:rPr>
                <a:t>–</a:t>
              </a:r>
              <a:r>
                <a:rPr lang="en-GB" sz="1400" dirty="0">
                  <a:solidFill>
                    <a:schemeClr val="bg1"/>
                  </a:solidFill>
                  <a:latin typeface="Arial" charset="0"/>
                  <a:ea typeface="Arial" charset="0"/>
                  <a:cs typeface="Arial" charset="0"/>
                </a:rPr>
                <a:t> Friends of By Brook Valley School (FOBBVS) - Parents’ Group </a:t>
              </a:r>
            </a:p>
            <a:p>
              <a:pPr marL="0" indent="0">
                <a:buNone/>
              </a:pPr>
              <a:endParaRPr lang="en-GB" sz="1400" dirty="0">
                <a:solidFill>
                  <a:schemeClr val="bg1"/>
                </a:solidFill>
                <a:latin typeface="Arial" charset="0"/>
                <a:ea typeface="Arial" charset="0"/>
                <a:cs typeface="Arial" charset="0"/>
              </a:endParaRPr>
            </a:p>
          </p:txBody>
        </p:sp>
      </p:grpSp>
      <p:sp>
        <p:nvSpPr>
          <p:cNvPr id="10" name="Content Placeholder 2"/>
          <p:cNvSpPr txBox="1">
            <a:spLocks/>
          </p:cNvSpPr>
          <p:nvPr/>
        </p:nvSpPr>
        <p:spPr>
          <a:xfrm>
            <a:off x="9137176" y="5113385"/>
            <a:ext cx="2216624" cy="106905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eaLnBrk="0" fontAlgn="base" hangingPunct="0">
              <a:lnSpc>
                <a:spcPct val="100000"/>
              </a:lnSpc>
              <a:spcBef>
                <a:spcPct val="0"/>
              </a:spcBef>
              <a:spcAft>
                <a:spcPct val="0"/>
              </a:spcAft>
              <a:buFont typeface="Arial"/>
              <a:buNone/>
            </a:pPr>
            <a:r>
              <a:rPr lang="en-GB" altLang="x-none" sz="1400" i="1" dirty="0">
                <a:latin typeface="Arial" charset="0"/>
                <a:ea typeface="Arial" charset="0"/>
                <a:cs typeface="Arial" charset="0"/>
              </a:rPr>
              <a:t>* Pending appointment of F&amp;P Chair</a:t>
            </a:r>
          </a:p>
          <a:p>
            <a:pPr marL="0" indent="0" eaLnBrk="0" fontAlgn="base" hangingPunct="0">
              <a:lnSpc>
                <a:spcPct val="100000"/>
              </a:lnSpc>
              <a:spcBef>
                <a:spcPct val="0"/>
              </a:spcBef>
              <a:spcAft>
                <a:spcPct val="0"/>
              </a:spcAft>
              <a:buFont typeface="Arial"/>
              <a:buNone/>
            </a:pPr>
            <a:r>
              <a:rPr lang="en-GB" altLang="x-none" sz="1400" i="1" dirty="0">
                <a:latin typeface="Arial" charset="0"/>
                <a:ea typeface="Arial" charset="0"/>
                <a:cs typeface="Arial" charset="0"/>
              </a:rPr>
              <a:t>**Specific faith elements involved discussions with Marc Terry, Kit Connell and Owen Upton</a:t>
            </a:r>
            <a:endParaRPr lang="x-none" altLang="x-none" sz="1400" i="1" dirty="0">
              <a:latin typeface="Arial" charset="0"/>
              <a:ea typeface="Arial" charset="0"/>
              <a:cs typeface="Arial" charset="0"/>
            </a:endParaRPr>
          </a:p>
        </p:txBody>
      </p:sp>
      <p:pic>
        <p:nvPicPr>
          <p:cNvPr id="11" name="Picture 4" descr="og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2863" y="2944167"/>
            <a:ext cx="2238233" cy="193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450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0515600" cy="1458119"/>
          </a:xfrm>
        </p:spPr>
        <p:txBody>
          <a:bodyPr>
            <a:normAutofit/>
          </a:bodyPr>
          <a:lstStyle/>
          <a:p>
            <a:r>
              <a:rPr lang="en-US" sz="4000" dirty="0">
                <a:latin typeface="Arial" charset="0"/>
                <a:ea typeface="Arial" charset="0"/>
                <a:cs typeface="Arial" charset="0"/>
              </a:rPr>
              <a:t>By Brook Valley’s Sustainability Journey</a:t>
            </a:r>
          </a:p>
        </p:txBody>
      </p:sp>
      <p:sp>
        <p:nvSpPr>
          <p:cNvPr id="3" name="Content Placeholder 2"/>
          <p:cNvSpPr>
            <a:spLocks noGrp="1"/>
          </p:cNvSpPr>
          <p:nvPr>
            <p:ph idx="1"/>
          </p:nvPr>
        </p:nvSpPr>
        <p:spPr>
          <a:xfrm>
            <a:off x="838200" y="1075792"/>
            <a:ext cx="10515600" cy="4786472"/>
          </a:xfrm>
        </p:spPr>
        <p:txBody>
          <a:bodyPr>
            <a:noAutofit/>
          </a:bodyPr>
          <a:lstStyle/>
          <a:p>
            <a:pPr marL="0" lvl="0" indent="0" eaLnBrk="0" fontAlgn="base" hangingPunct="0">
              <a:lnSpc>
                <a:spcPct val="100000"/>
              </a:lnSpc>
              <a:spcBef>
                <a:spcPct val="0"/>
              </a:spcBef>
              <a:spcAft>
                <a:spcPct val="0"/>
              </a:spcAft>
              <a:buNone/>
            </a:pPr>
            <a:r>
              <a:rPr kumimoji="0" lang="x-none" altLang="x-none" sz="1400" b="0" i="0" u="none" strike="noStrike" cap="none" normalizeH="0" baseline="0">
                <a:ln>
                  <a:noFill/>
                </a:ln>
                <a:solidFill>
                  <a:schemeClr val="tx1"/>
                </a:solidFill>
                <a:effectLst/>
                <a:latin typeface="Arial" charset="0"/>
              </a:rPr>
              <a:t>Sustainability and ecology are vitally important</a:t>
            </a:r>
            <a:r>
              <a:rPr kumimoji="0" lang="en-GB" altLang="x-none" sz="1400" b="0" i="0" u="none" strike="noStrike" cap="none" normalizeH="0" baseline="0" dirty="0">
                <a:ln>
                  <a:noFill/>
                </a:ln>
                <a:solidFill>
                  <a:schemeClr val="tx1"/>
                </a:solidFill>
                <a:effectLst/>
                <a:latin typeface="Arial" charset="0"/>
              </a:rPr>
              <a:t> to all of us</a:t>
            </a:r>
            <a:r>
              <a:rPr kumimoji="0" lang="x-none" altLang="x-none" sz="1400" b="0" i="0" u="none" strike="noStrike" cap="none" normalizeH="0" baseline="0" dirty="0">
                <a:ln>
                  <a:noFill/>
                </a:ln>
                <a:solidFill>
                  <a:schemeClr val="tx1"/>
                </a:solidFill>
                <a:effectLst/>
                <a:latin typeface="Arial" charset="0"/>
              </a:rPr>
              <a:t>; in </a:t>
            </a:r>
            <a:r>
              <a:rPr kumimoji="0" lang="en-GB" altLang="x-none" sz="1400" b="0" i="0" u="none" strike="noStrike" cap="none" normalizeH="0" baseline="0" dirty="0">
                <a:ln>
                  <a:noFill/>
                </a:ln>
                <a:solidFill>
                  <a:schemeClr val="tx1"/>
                </a:solidFill>
                <a:effectLst/>
                <a:latin typeface="Arial" charset="0"/>
              </a:rPr>
              <a:t>our place of </a:t>
            </a:r>
            <a:r>
              <a:rPr kumimoji="0" lang="x-none" altLang="x-none" sz="1400" b="0" i="0" u="none" strike="noStrike" cap="none" normalizeH="0" baseline="0" dirty="0">
                <a:ln>
                  <a:noFill/>
                </a:ln>
                <a:solidFill>
                  <a:schemeClr val="tx1"/>
                </a:solidFill>
                <a:effectLst/>
                <a:latin typeface="Arial" charset="0"/>
              </a:rPr>
              <a:t>business, at home</a:t>
            </a:r>
            <a:r>
              <a:rPr kumimoji="0" lang="en-GB" altLang="x-none" sz="1400" b="0" i="0" u="none" strike="noStrike" cap="none" normalizeH="0" baseline="0" dirty="0">
                <a:ln>
                  <a:noFill/>
                </a:ln>
                <a:solidFill>
                  <a:schemeClr val="tx1"/>
                </a:solidFill>
                <a:effectLst/>
                <a:latin typeface="Arial" charset="0"/>
              </a:rPr>
              <a:t>,</a:t>
            </a:r>
            <a:r>
              <a:rPr kumimoji="0" lang="en-GB" altLang="x-none" sz="1400" b="0" i="0" u="none" strike="noStrike" cap="none" normalizeH="0" dirty="0">
                <a:ln>
                  <a:noFill/>
                </a:ln>
                <a:solidFill>
                  <a:schemeClr val="tx1"/>
                </a:solidFill>
                <a:effectLst/>
                <a:latin typeface="Arial" charset="0"/>
              </a:rPr>
              <a:t> in our places of worship </a:t>
            </a:r>
            <a:r>
              <a:rPr kumimoji="0" lang="x-none" altLang="x-none" sz="1400" b="0" i="0" u="none" strike="noStrike" cap="none" normalizeH="0" baseline="0" dirty="0">
                <a:ln>
                  <a:noFill/>
                </a:ln>
                <a:solidFill>
                  <a:schemeClr val="tx1"/>
                </a:solidFill>
                <a:effectLst/>
                <a:latin typeface="Arial" charset="0"/>
              </a:rPr>
              <a:t>and in our children’s education. The journey to that goal of sustainability begins with educating our </a:t>
            </a:r>
            <a:r>
              <a:rPr kumimoji="0" lang="en-GB" altLang="x-none" sz="1400" b="0" i="0" u="none" strike="noStrike" cap="none" normalizeH="0" baseline="0" dirty="0">
                <a:ln>
                  <a:noFill/>
                </a:ln>
                <a:solidFill>
                  <a:schemeClr val="tx1"/>
                </a:solidFill>
                <a:effectLst/>
                <a:latin typeface="Arial" charset="0"/>
              </a:rPr>
              <a:t>primary</a:t>
            </a:r>
            <a:r>
              <a:rPr kumimoji="0" lang="en-GB" altLang="x-none" sz="1400" b="0" i="0" u="none" strike="noStrike" cap="none" normalizeH="0" dirty="0">
                <a:ln>
                  <a:noFill/>
                </a:ln>
                <a:solidFill>
                  <a:schemeClr val="tx1"/>
                </a:solidFill>
                <a:effectLst/>
                <a:latin typeface="Arial" charset="0"/>
              </a:rPr>
              <a:t> school pupils</a:t>
            </a:r>
            <a:r>
              <a:rPr kumimoji="0" lang="x-none" altLang="x-none" sz="1400" b="0" i="0" u="none" strike="noStrike" cap="none" normalizeH="0" baseline="0" dirty="0">
                <a:ln>
                  <a:noFill/>
                </a:ln>
                <a:solidFill>
                  <a:schemeClr val="tx1"/>
                </a:solidFill>
                <a:effectLst/>
                <a:latin typeface="Arial" charset="0"/>
              </a:rPr>
              <a:t> in a nurturing and sustainable environment and one that is both engaging and enjoyable. </a:t>
            </a:r>
            <a:endParaRPr kumimoji="0" lang="x-none" altLang="x-none" sz="1600" b="0" i="0" u="none" strike="noStrike" cap="none" normalizeH="0" baseline="0" dirty="0">
              <a:ln>
                <a:noFill/>
              </a:ln>
              <a:solidFill>
                <a:schemeClr val="tx1"/>
              </a:solidFill>
              <a:effectLst/>
              <a:latin typeface="Arial" charset="0"/>
            </a:endParaRP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Content Placeholder 2"/>
          <p:cNvSpPr txBox="1">
            <a:spLocks/>
          </p:cNvSpPr>
          <p:nvPr/>
        </p:nvSpPr>
        <p:spPr>
          <a:xfrm>
            <a:off x="9244464" y="2245421"/>
            <a:ext cx="2470244" cy="4362813"/>
          </a:xfrm>
          <a:prstGeom prst="rect">
            <a:avLst/>
          </a:prstGeom>
          <a:solidFill>
            <a:schemeClr val="accent6">
              <a:lumMod val="7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eaLnBrk="0" fontAlgn="base" hangingPunct="0">
              <a:lnSpc>
                <a:spcPct val="100000"/>
              </a:lnSpc>
              <a:spcBef>
                <a:spcPct val="0"/>
              </a:spcBef>
              <a:spcAft>
                <a:spcPct val="0"/>
              </a:spcAft>
              <a:buFont typeface="Arial"/>
              <a:buNone/>
            </a:pPr>
            <a:r>
              <a:rPr lang="en-US" altLang="x-none" sz="1100" i="1" dirty="0">
                <a:solidFill>
                  <a:schemeClr val="bg1"/>
                </a:solidFill>
                <a:latin typeface="Arial" charset="0"/>
              </a:rPr>
              <a:t>At By Brook Valley we are committed to providing children with the broadest possible curriculum that facilitates the children’s holistic development.</a:t>
            </a:r>
          </a:p>
          <a:p>
            <a:pPr marL="0" indent="0" eaLnBrk="0" fontAlgn="base" hangingPunct="0">
              <a:lnSpc>
                <a:spcPct val="100000"/>
              </a:lnSpc>
              <a:spcBef>
                <a:spcPct val="0"/>
              </a:spcBef>
              <a:spcAft>
                <a:spcPct val="0"/>
              </a:spcAft>
              <a:buFont typeface="Arial"/>
              <a:buNone/>
            </a:pPr>
            <a:endParaRPr lang="en-US" altLang="x-none" sz="1100" i="1" dirty="0">
              <a:solidFill>
                <a:schemeClr val="bg1"/>
              </a:solidFill>
              <a:latin typeface="Arial" charset="0"/>
            </a:endParaRPr>
          </a:p>
          <a:p>
            <a:pPr marL="0" indent="0" eaLnBrk="0" fontAlgn="base" hangingPunct="0">
              <a:lnSpc>
                <a:spcPct val="100000"/>
              </a:lnSpc>
              <a:spcBef>
                <a:spcPct val="0"/>
              </a:spcBef>
              <a:spcAft>
                <a:spcPct val="0"/>
              </a:spcAft>
              <a:buFont typeface="Arial"/>
              <a:buNone/>
            </a:pPr>
            <a:r>
              <a:rPr lang="en-US" altLang="x-none" sz="1100" i="1" dirty="0">
                <a:solidFill>
                  <a:schemeClr val="bg1"/>
                </a:solidFill>
                <a:latin typeface="Arial" charset="0"/>
              </a:rPr>
              <a:t>As part of this provision we are committed to offering each class the opportunity to undergo a series of Forest School sessions.</a:t>
            </a:r>
          </a:p>
          <a:p>
            <a:pPr marL="0" indent="0" eaLnBrk="0" fontAlgn="base" hangingPunct="0">
              <a:lnSpc>
                <a:spcPct val="100000"/>
              </a:lnSpc>
              <a:spcBef>
                <a:spcPct val="0"/>
              </a:spcBef>
              <a:spcAft>
                <a:spcPct val="0"/>
              </a:spcAft>
              <a:buFont typeface="Arial"/>
              <a:buNone/>
            </a:pPr>
            <a:endParaRPr lang="en-US" altLang="x-none" sz="1100" i="1" dirty="0">
              <a:solidFill>
                <a:schemeClr val="bg1"/>
              </a:solidFill>
              <a:latin typeface="Arial" charset="0"/>
            </a:endParaRPr>
          </a:p>
          <a:p>
            <a:pPr marL="0" indent="0" eaLnBrk="0" fontAlgn="base" hangingPunct="0">
              <a:lnSpc>
                <a:spcPct val="100000"/>
              </a:lnSpc>
              <a:spcBef>
                <a:spcPct val="0"/>
              </a:spcBef>
              <a:spcAft>
                <a:spcPct val="0"/>
              </a:spcAft>
              <a:buFont typeface="Arial"/>
              <a:buNone/>
            </a:pPr>
            <a:r>
              <a:rPr lang="en-US" altLang="x-none" sz="1100" i="1" dirty="0">
                <a:solidFill>
                  <a:schemeClr val="bg1"/>
                </a:solidFill>
                <a:latin typeface="Arial" charset="0"/>
              </a:rPr>
              <a:t>Forest School offers learners the opportunity to develop and take supported risks within a ‘natural’ environment. The aim of Forest School is to promote the holistic development of all involved, fostering resilient, confident, independent and creative learners. </a:t>
            </a:r>
          </a:p>
          <a:p>
            <a:pPr marL="0" indent="0" eaLnBrk="0" fontAlgn="base" hangingPunct="0">
              <a:lnSpc>
                <a:spcPct val="100000"/>
              </a:lnSpc>
              <a:spcBef>
                <a:spcPct val="0"/>
              </a:spcBef>
              <a:spcAft>
                <a:spcPct val="0"/>
              </a:spcAft>
              <a:buFont typeface="Arial"/>
              <a:buNone/>
            </a:pPr>
            <a:endParaRPr lang="en-US" altLang="x-none" sz="1100" i="1" dirty="0">
              <a:solidFill>
                <a:schemeClr val="bg1"/>
              </a:solidFill>
              <a:latin typeface="Arial" charset="0"/>
            </a:endParaRPr>
          </a:p>
          <a:p>
            <a:pPr marL="0" indent="0" eaLnBrk="0" fontAlgn="base" hangingPunct="0">
              <a:lnSpc>
                <a:spcPct val="100000"/>
              </a:lnSpc>
              <a:spcBef>
                <a:spcPct val="0"/>
              </a:spcBef>
              <a:spcAft>
                <a:spcPct val="0"/>
              </a:spcAft>
              <a:buFont typeface="Arial"/>
              <a:buNone/>
            </a:pPr>
            <a:r>
              <a:rPr lang="en-US" altLang="x-none" sz="1100" i="1" dirty="0">
                <a:solidFill>
                  <a:schemeClr val="bg1"/>
                </a:solidFill>
                <a:latin typeface="Arial" charset="0"/>
              </a:rPr>
              <a:t>The process helps and facilitates more than just knowledge-gathering, it helps learners develop socially, emotionally, spiritually, physically and intellectually.</a:t>
            </a:r>
          </a:p>
          <a:p>
            <a:pPr marL="0" indent="0" eaLnBrk="0" fontAlgn="base" hangingPunct="0">
              <a:lnSpc>
                <a:spcPct val="100000"/>
              </a:lnSpc>
              <a:spcBef>
                <a:spcPct val="0"/>
              </a:spcBef>
              <a:spcAft>
                <a:spcPct val="0"/>
              </a:spcAft>
              <a:buFont typeface="Arial"/>
              <a:buNone/>
            </a:pPr>
            <a:endParaRPr lang="x-none" altLang="x-none" sz="1200" i="1">
              <a:solidFill>
                <a:schemeClr val="bg1"/>
              </a:solidFill>
              <a:latin typeface="Arial" charset="0"/>
            </a:endParaRPr>
          </a:p>
        </p:txBody>
      </p:sp>
      <p:sp>
        <p:nvSpPr>
          <p:cNvPr id="9" name="Content Placeholder 2"/>
          <p:cNvSpPr txBox="1">
            <a:spLocks/>
          </p:cNvSpPr>
          <p:nvPr/>
        </p:nvSpPr>
        <p:spPr>
          <a:xfrm>
            <a:off x="838199" y="1780818"/>
            <a:ext cx="8200979" cy="478647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eaLnBrk="0" fontAlgn="base" hangingPunct="0">
              <a:lnSpc>
                <a:spcPct val="100000"/>
              </a:lnSpc>
              <a:spcBef>
                <a:spcPct val="0"/>
              </a:spcBef>
              <a:spcAft>
                <a:spcPct val="0"/>
              </a:spcAft>
              <a:buFont typeface="Arial"/>
              <a:buNone/>
            </a:pPr>
            <a:r>
              <a:rPr lang="en-GB" altLang="x-none" sz="1400" b="1" dirty="0">
                <a:latin typeface="Arial" charset="0"/>
              </a:rPr>
              <a:t>Education</a:t>
            </a:r>
            <a:r>
              <a:rPr lang="en-GB" altLang="x-none" sz="1400" dirty="0">
                <a:latin typeface="Arial" charset="0"/>
              </a:rPr>
              <a:t> is critical to understanding and tackling climate change. Our pupils feel engaged and empowered when they are able to connect what is going on in the world with their day-to-day lives e.g. via trips to the Living Rainforest near Newbury. Climate change and sustainability topics already feature within the existing Science and Geography curricula.  Examples of environmental change, Living things in their habitats, Animal and plant adaptation, Deforestation, Pollution and Over-fishing. </a:t>
            </a:r>
            <a:r>
              <a:rPr lang="x-none" altLang="x-none" sz="1400" dirty="0">
                <a:latin typeface="Arial" charset="0"/>
              </a:rPr>
              <a:t>We’ve </a:t>
            </a:r>
            <a:r>
              <a:rPr lang="en-GB" altLang="x-none" sz="1400" dirty="0">
                <a:latin typeface="Arial" charset="0"/>
              </a:rPr>
              <a:t>also </a:t>
            </a:r>
            <a:r>
              <a:rPr lang="x-none" altLang="x-none" sz="1400" dirty="0">
                <a:latin typeface="Arial" charset="0"/>
              </a:rPr>
              <a:t>filled our library with books that celebrate and share amazing facts about the </a:t>
            </a:r>
            <a:r>
              <a:rPr lang="en-GB" altLang="x-none" sz="1400" dirty="0">
                <a:latin typeface="Arial" charset="0"/>
              </a:rPr>
              <a:t>E</a:t>
            </a:r>
            <a:r>
              <a:rPr lang="x-none" altLang="x-none" sz="1400" dirty="0">
                <a:latin typeface="Arial" charset="0"/>
              </a:rPr>
              <a:t>arth</a:t>
            </a:r>
            <a:r>
              <a:rPr lang="en-GB" altLang="x-none" sz="1400" dirty="0">
                <a:latin typeface="Arial" charset="0"/>
              </a:rPr>
              <a:t>, and the writings of </a:t>
            </a:r>
            <a:r>
              <a:rPr lang="x-none" altLang="x-none" sz="1400" dirty="0">
                <a:latin typeface="Arial" charset="0"/>
              </a:rPr>
              <a:t>environmental movement leaders </a:t>
            </a:r>
            <a:r>
              <a:rPr lang="en-GB" altLang="x-none" sz="1400" dirty="0">
                <a:latin typeface="Arial" charset="0"/>
              </a:rPr>
              <a:t>such as</a:t>
            </a:r>
            <a:r>
              <a:rPr lang="x-none" altLang="x-none" sz="1400" dirty="0">
                <a:latin typeface="Arial" charset="0"/>
              </a:rPr>
              <a:t> Greta Thunberg</a:t>
            </a:r>
            <a:r>
              <a:rPr lang="en-GB" altLang="x-none" sz="1400" dirty="0">
                <a:latin typeface="Arial" charset="0"/>
              </a:rPr>
              <a:t> and others.</a:t>
            </a:r>
          </a:p>
          <a:p>
            <a:pPr marL="0" indent="0" eaLnBrk="0" fontAlgn="base" hangingPunct="0">
              <a:lnSpc>
                <a:spcPct val="100000"/>
              </a:lnSpc>
              <a:spcBef>
                <a:spcPct val="0"/>
              </a:spcBef>
              <a:spcAft>
                <a:spcPct val="0"/>
              </a:spcAft>
              <a:buFont typeface="Arial"/>
              <a:buNone/>
            </a:pPr>
            <a:endParaRPr lang="en-GB" altLang="x-none" sz="1050" dirty="0">
              <a:latin typeface="Arial" charset="0"/>
            </a:endParaRPr>
          </a:p>
          <a:p>
            <a:pPr marL="0" indent="0" eaLnBrk="0" fontAlgn="base" hangingPunct="0">
              <a:lnSpc>
                <a:spcPct val="100000"/>
              </a:lnSpc>
              <a:spcBef>
                <a:spcPct val="0"/>
              </a:spcBef>
              <a:spcAft>
                <a:spcPct val="0"/>
              </a:spcAft>
              <a:buFont typeface="Arial"/>
              <a:buNone/>
            </a:pPr>
            <a:r>
              <a:rPr lang="en-GB" altLang="x-none" sz="1400" b="1" dirty="0">
                <a:latin typeface="Arial" charset="0"/>
              </a:rPr>
              <a:t>Nurture: </a:t>
            </a:r>
            <a:r>
              <a:rPr lang="x-none" altLang="x-none" sz="1400" dirty="0">
                <a:latin typeface="Arial" charset="0"/>
              </a:rPr>
              <a:t>Gardening offers students healthy food, and a deeper appreciation for their environment. Improved health and wellbeing, better attention levels in class, higher academic achievement and strengthen</a:t>
            </a:r>
            <a:r>
              <a:rPr lang="en-GB" altLang="x-none" sz="1400" dirty="0">
                <a:latin typeface="Arial" charset="0"/>
              </a:rPr>
              <a:t>ed</a:t>
            </a:r>
            <a:r>
              <a:rPr lang="x-none" altLang="x-none" sz="1400" dirty="0">
                <a:latin typeface="Arial" charset="0"/>
              </a:rPr>
              <a:t> links with the local community are just some of the ways gardening helps our school flourish. </a:t>
            </a:r>
            <a:r>
              <a:rPr lang="en-GB" altLang="x-none" sz="1400" dirty="0">
                <a:latin typeface="Arial" charset="0"/>
              </a:rPr>
              <a:t>Our pupils recently </a:t>
            </a:r>
            <a:r>
              <a:rPr lang="x-none" altLang="x-none" sz="1400" dirty="0">
                <a:latin typeface="Arial" charset="0"/>
              </a:rPr>
              <a:t>constructed a ‘</a:t>
            </a:r>
            <a:r>
              <a:rPr lang="en-GB" altLang="x-none" sz="1400" dirty="0">
                <a:latin typeface="Arial" charset="0"/>
              </a:rPr>
              <a:t>faith garden</a:t>
            </a:r>
            <a:r>
              <a:rPr lang="x-none" altLang="x-none" sz="1400" dirty="0">
                <a:latin typeface="Arial" charset="0"/>
              </a:rPr>
              <a:t>’ on site with</a:t>
            </a:r>
            <a:r>
              <a:rPr lang="en-GB" altLang="x-none" sz="1400" dirty="0">
                <a:latin typeface="Arial" charset="0"/>
              </a:rPr>
              <a:t> worship leaders</a:t>
            </a:r>
            <a:r>
              <a:rPr lang="x-none" altLang="x-none" sz="1400" dirty="0">
                <a:latin typeface="Arial" charset="0"/>
              </a:rPr>
              <a:t>. </a:t>
            </a:r>
            <a:endParaRPr lang="en-GB" altLang="x-none" sz="1400" dirty="0">
              <a:latin typeface="Arial" charset="0"/>
            </a:endParaRPr>
          </a:p>
          <a:p>
            <a:pPr marL="0" indent="0" eaLnBrk="0" fontAlgn="base" hangingPunct="0">
              <a:lnSpc>
                <a:spcPct val="100000"/>
              </a:lnSpc>
              <a:spcBef>
                <a:spcPct val="0"/>
              </a:spcBef>
              <a:spcAft>
                <a:spcPct val="0"/>
              </a:spcAft>
              <a:buFont typeface="Arial"/>
              <a:buNone/>
            </a:pPr>
            <a:endParaRPr lang="x-none" altLang="x-none" sz="1050" dirty="0">
              <a:latin typeface="Arial" charset="0"/>
            </a:endParaRPr>
          </a:p>
          <a:p>
            <a:pPr marL="0" indent="0" eaLnBrk="0" fontAlgn="base" hangingPunct="0">
              <a:lnSpc>
                <a:spcPct val="100000"/>
              </a:lnSpc>
              <a:spcBef>
                <a:spcPct val="0"/>
              </a:spcBef>
              <a:spcAft>
                <a:spcPct val="0"/>
              </a:spcAft>
              <a:buFont typeface="Arial"/>
              <a:buNone/>
            </a:pPr>
            <a:r>
              <a:rPr lang="en-GB" altLang="x-none" sz="1400" b="1" dirty="0">
                <a:latin typeface="Arial" charset="0"/>
              </a:rPr>
              <a:t>Transportation</a:t>
            </a:r>
            <a:r>
              <a:rPr lang="en-GB" altLang="x-none" sz="1400" dirty="0">
                <a:latin typeface="Arial" charset="0"/>
              </a:rPr>
              <a:t> is potentially the largest percentage of man-made carbon emissions in Wiltshire. P</a:t>
            </a:r>
            <a:r>
              <a:rPr lang="x-none" altLang="x-none" sz="1400" dirty="0">
                <a:latin typeface="Arial" charset="0"/>
              </a:rPr>
              <a:t>romoting walking to school is </a:t>
            </a:r>
            <a:r>
              <a:rPr lang="en-GB" altLang="x-none" sz="1400" dirty="0">
                <a:latin typeface="Arial" charset="0"/>
              </a:rPr>
              <a:t>therefore a</a:t>
            </a:r>
            <a:r>
              <a:rPr lang="x-none" altLang="x-none" sz="1400" dirty="0">
                <a:latin typeface="Arial" charset="0"/>
              </a:rPr>
              <a:t> component part of our sustainability </a:t>
            </a:r>
            <a:r>
              <a:rPr lang="en-GB" altLang="x-none" sz="1400" dirty="0">
                <a:latin typeface="Arial" charset="0"/>
              </a:rPr>
              <a:t>journey</a:t>
            </a:r>
            <a:r>
              <a:rPr lang="x-none" altLang="x-none" sz="1400" dirty="0">
                <a:latin typeface="Arial" charset="0"/>
              </a:rPr>
              <a:t>. We encourage pupils to walk, scoot or cycle to schoo</a:t>
            </a:r>
            <a:r>
              <a:rPr lang="en-GB" altLang="x-none" sz="1400" dirty="0">
                <a:latin typeface="Arial" charset="0"/>
              </a:rPr>
              <a:t>l.</a:t>
            </a:r>
            <a:r>
              <a:rPr lang="x-none" altLang="x-none" sz="1400" dirty="0">
                <a:latin typeface="Arial" charset="0"/>
              </a:rPr>
              <a:t> We have partnered up with </a:t>
            </a:r>
            <a:r>
              <a:rPr lang="en-GB" altLang="x-none" sz="1400" dirty="0">
                <a:latin typeface="Arial" charset="0"/>
              </a:rPr>
              <a:t>a bus provided by Wiltshire County Council </a:t>
            </a:r>
            <a:r>
              <a:rPr lang="x-none" altLang="x-none" sz="1400" dirty="0">
                <a:latin typeface="Arial" charset="0"/>
              </a:rPr>
              <a:t>to help our school become as green as possible.</a:t>
            </a:r>
            <a:endParaRPr lang="en-GB" altLang="x-none" sz="1400" dirty="0">
              <a:latin typeface="Arial" charset="0"/>
            </a:endParaRPr>
          </a:p>
          <a:p>
            <a:pPr marL="0" indent="0" eaLnBrk="0" fontAlgn="base" hangingPunct="0">
              <a:lnSpc>
                <a:spcPct val="100000"/>
              </a:lnSpc>
              <a:spcBef>
                <a:spcPct val="0"/>
              </a:spcBef>
              <a:spcAft>
                <a:spcPct val="0"/>
              </a:spcAft>
              <a:buFont typeface="Arial"/>
              <a:buNone/>
            </a:pPr>
            <a:endParaRPr lang="en-GB" altLang="x-none" sz="1050" dirty="0">
              <a:latin typeface="Arial" charset="0"/>
            </a:endParaRPr>
          </a:p>
          <a:p>
            <a:pPr marL="0" indent="0" eaLnBrk="0" fontAlgn="base" hangingPunct="0">
              <a:lnSpc>
                <a:spcPct val="100000"/>
              </a:lnSpc>
              <a:spcBef>
                <a:spcPct val="0"/>
              </a:spcBef>
              <a:spcAft>
                <a:spcPct val="0"/>
              </a:spcAft>
              <a:buNone/>
            </a:pPr>
            <a:r>
              <a:rPr lang="en-GB" altLang="x-none" sz="1400" b="1" dirty="0">
                <a:latin typeface="Arial" charset="0"/>
              </a:rPr>
              <a:t>Circular Economy</a:t>
            </a:r>
            <a:r>
              <a:rPr lang="en-GB" altLang="x-none" sz="1400" dirty="0">
                <a:latin typeface="Arial" charset="0"/>
              </a:rPr>
              <a:t>:</a:t>
            </a:r>
            <a:r>
              <a:rPr lang="x-none" altLang="x-none" sz="1400" dirty="0">
                <a:latin typeface="Arial" charset="0"/>
              </a:rPr>
              <a:t> Food waste is the biggest occupant of landfills in the UK. </a:t>
            </a:r>
            <a:r>
              <a:rPr lang="en-GB" altLang="x-none" sz="1400" dirty="0">
                <a:latin typeface="Arial" charset="0"/>
              </a:rPr>
              <a:t>At a micro-level, </a:t>
            </a:r>
            <a:r>
              <a:rPr lang="x-none" altLang="x-none" sz="1400" dirty="0">
                <a:latin typeface="Arial" charset="0"/>
              </a:rPr>
              <a:t>we </a:t>
            </a:r>
            <a:r>
              <a:rPr lang="en-GB" altLang="x-none" sz="1400" dirty="0">
                <a:latin typeface="Arial" charset="0"/>
              </a:rPr>
              <a:t>make sure to </a:t>
            </a:r>
            <a:r>
              <a:rPr lang="x-none" altLang="x-none" sz="1400" dirty="0">
                <a:latin typeface="Arial" charset="0"/>
              </a:rPr>
              <a:t>recycle everything we </a:t>
            </a:r>
            <a:r>
              <a:rPr lang="en-GB" altLang="x-none" sz="1400" dirty="0">
                <a:latin typeface="Arial" charset="0"/>
              </a:rPr>
              <a:t>possibly can. We have reminders to turn off lights etc in terms of energy use. Food and other waste are sent to </a:t>
            </a:r>
            <a:r>
              <a:rPr lang="x-none" altLang="x-none" sz="1400" dirty="0">
                <a:latin typeface="Arial" charset="0"/>
              </a:rPr>
              <a:t>our school's very own </a:t>
            </a:r>
            <a:r>
              <a:rPr lang="en-GB" altLang="x-none" sz="1400" dirty="0">
                <a:latin typeface="Arial" charset="0"/>
              </a:rPr>
              <a:t>compost bins for further use in the garden. At a macro-level, we have also encouraged pupils to examine the implications of waste, litter damage and the implications of pollution in our oceans.</a:t>
            </a:r>
          </a:p>
          <a:p>
            <a:pPr marL="0" indent="0" eaLnBrk="0" fontAlgn="base" hangingPunct="0">
              <a:lnSpc>
                <a:spcPct val="100000"/>
              </a:lnSpc>
              <a:spcBef>
                <a:spcPct val="0"/>
              </a:spcBef>
              <a:spcAft>
                <a:spcPct val="0"/>
              </a:spcAft>
              <a:buFont typeface="Arial"/>
              <a:buNone/>
            </a:pPr>
            <a:endParaRPr lang="x-none" altLang="x-none" sz="1400" dirty="0">
              <a:latin typeface="Arial" charset="0"/>
            </a:endParaRPr>
          </a:p>
          <a:p>
            <a:pPr marL="0" indent="0" eaLnBrk="0" fontAlgn="base" hangingPunct="0">
              <a:lnSpc>
                <a:spcPct val="100000"/>
              </a:lnSpc>
              <a:spcBef>
                <a:spcPct val="0"/>
              </a:spcBef>
              <a:spcAft>
                <a:spcPct val="0"/>
              </a:spcAft>
              <a:buFont typeface="Arial"/>
              <a:buNone/>
            </a:pPr>
            <a:r>
              <a:rPr lang="x-none" altLang="x-none" sz="1400" dirty="0">
                <a:latin typeface="Arial" charset="0"/>
              </a:rPr>
              <a:t>  </a:t>
            </a:r>
            <a:endParaRPr lang="x-none" altLang="x-none" sz="1600" dirty="0">
              <a:latin typeface="Arial" charset="0"/>
            </a:endParaRPr>
          </a:p>
        </p:txBody>
      </p:sp>
      <p:sp>
        <p:nvSpPr>
          <p:cNvPr id="11" name="Rectangle 10"/>
          <p:cNvSpPr/>
          <p:nvPr/>
        </p:nvSpPr>
        <p:spPr>
          <a:xfrm>
            <a:off x="9075760" y="2112782"/>
            <a:ext cx="2770497" cy="4524545"/>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Tree>
    <p:extLst>
      <p:ext uri="{BB962C8B-B14F-4D97-AF65-F5344CB8AC3E}">
        <p14:creationId xmlns:p14="http://schemas.microsoft.com/office/powerpoint/2010/main" val="2145541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1049000" cy="1458119"/>
          </a:xfrm>
        </p:spPr>
        <p:txBody>
          <a:bodyPr>
            <a:normAutofit/>
          </a:bodyPr>
          <a:lstStyle/>
          <a:p>
            <a:r>
              <a:rPr lang="en-US" sz="3800" dirty="0">
                <a:latin typeface="Arial" charset="0"/>
                <a:ea typeface="Arial" charset="0"/>
                <a:cs typeface="Arial" charset="0"/>
              </a:rPr>
              <a:t>Sustainability Journey </a:t>
            </a:r>
            <a:r>
              <a:rPr lang="mr-IN" sz="3800" dirty="0">
                <a:latin typeface="Arial" charset="0"/>
                <a:ea typeface="Arial" charset="0"/>
                <a:cs typeface="Arial" charset="0"/>
              </a:rPr>
              <a:t>–</a:t>
            </a:r>
            <a:r>
              <a:rPr lang="en-US" sz="3800" dirty="0">
                <a:latin typeface="Arial" charset="0"/>
                <a:ea typeface="Arial" charset="0"/>
                <a:cs typeface="Arial" charset="0"/>
              </a:rPr>
              <a:t> 8 Activities/4 DoE Pillars</a:t>
            </a: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244313792"/>
              </p:ext>
            </p:extLst>
          </p:nvPr>
        </p:nvGraphicFramePr>
        <p:xfrm>
          <a:off x="838200" y="1321453"/>
          <a:ext cx="5098576" cy="4705225"/>
        </p:xfrm>
        <a:graphic>
          <a:graphicData uri="http://schemas.openxmlformats.org/drawingml/2006/table">
            <a:tbl>
              <a:tblPr firstRow="1" bandRow="1">
                <a:tableStyleId>{5C22544A-7EE6-4342-B048-85BDC9FD1C3A}</a:tableStyleId>
              </a:tblPr>
              <a:tblGrid>
                <a:gridCol w="2123364">
                  <a:extLst>
                    <a:ext uri="{9D8B030D-6E8A-4147-A177-3AD203B41FA5}">
                      <a16:colId xmlns:a16="http://schemas.microsoft.com/office/drawing/2014/main" val="20000"/>
                    </a:ext>
                  </a:extLst>
                </a:gridCol>
                <a:gridCol w="2975212">
                  <a:extLst>
                    <a:ext uri="{9D8B030D-6E8A-4147-A177-3AD203B41FA5}">
                      <a16:colId xmlns:a16="http://schemas.microsoft.com/office/drawing/2014/main" val="20001"/>
                    </a:ext>
                  </a:extLst>
                </a:gridCol>
              </a:tblGrid>
              <a:tr h="296764">
                <a:tc>
                  <a:txBody>
                    <a:bodyPr/>
                    <a:lstStyle/>
                    <a:p>
                      <a:r>
                        <a:rPr lang="en-US" dirty="0"/>
                        <a:t>Activity</a:t>
                      </a:r>
                    </a:p>
                  </a:txBody>
                  <a:tcPr/>
                </a:tc>
                <a:tc>
                  <a:txBody>
                    <a:bodyPr/>
                    <a:lstStyle/>
                    <a:p>
                      <a:r>
                        <a:rPr lang="en-US" dirty="0"/>
                        <a:t>DoE Pillar</a:t>
                      </a:r>
                    </a:p>
                  </a:txBody>
                  <a:tcPr/>
                </a:tc>
                <a:extLst>
                  <a:ext uri="{0D108BD9-81ED-4DB2-BD59-A6C34878D82A}">
                    <a16:rowId xmlns:a16="http://schemas.microsoft.com/office/drawing/2014/main" val="10000"/>
                  </a:ext>
                </a:extLst>
              </a:tr>
              <a:tr h="420415">
                <a:tc>
                  <a:txBody>
                    <a:bodyPr/>
                    <a:lstStyle/>
                    <a:p>
                      <a:r>
                        <a:rPr lang="en-US" sz="1400" i="1" dirty="0">
                          <a:latin typeface="Arial" charset="0"/>
                          <a:ea typeface="Arial" charset="0"/>
                          <a:cs typeface="Arial" charset="0"/>
                        </a:rPr>
                        <a:t>1. Curriculum</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 Green Careers</a:t>
                      </a:r>
                    </a:p>
                  </a:txBody>
                  <a:tcPr/>
                </a:tc>
                <a:extLst>
                  <a:ext uri="{0D108BD9-81ED-4DB2-BD59-A6C34878D82A}">
                    <a16:rowId xmlns:a16="http://schemas.microsoft.com/office/drawing/2014/main" val="10001"/>
                  </a:ext>
                </a:extLst>
              </a:tr>
              <a:tr h="435450">
                <a:tc>
                  <a:txBody>
                    <a:bodyPr/>
                    <a:lstStyle/>
                    <a:p>
                      <a:r>
                        <a:rPr lang="en-US" sz="1400" i="1" dirty="0">
                          <a:latin typeface="Arial" charset="0"/>
                          <a:ea typeface="Arial" charset="0"/>
                          <a:cs typeface="Arial" charset="0"/>
                        </a:rPr>
                        <a:t>2. Energy Efficiency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extLst>
                  <a:ext uri="{0D108BD9-81ED-4DB2-BD59-A6C34878D82A}">
                    <a16:rowId xmlns:a16="http://schemas.microsoft.com/office/drawing/2014/main" val="10002"/>
                  </a:ext>
                </a:extLst>
              </a:tr>
              <a:tr h="435450">
                <a:tc>
                  <a:txBody>
                    <a:bodyPr/>
                    <a:lstStyle/>
                    <a:p>
                      <a:r>
                        <a:rPr lang="en-US" sz="1400" i="1" dirty="0">
                          <a:latin typeface="Arial" charset="0"/>
                          <a:ea typeface="Arial" charset="0"/>
                          <a:cs typeface="Arial" charset="0"/>
                        </a:rPr>
                        <a:t>3. Nutrition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Green Careers</a:t>
                      </a:r>
                    </a:p>
                  </a:txBody>
                  <a:tcPr/>
                </a:tc>
                <a:extLst>
                  <a:ext uri="{0D108BD9-81ED-4DB2-BD59-A6C34878D82A}">
                    <a16:rowId xmlns:a16="http://schemas.microsoft.com/office/drawing/2014/main" val="10003"/>
                  </a:ext>
                </a:extLst>
              </a:tr>
              <a:tr h="4354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extLst>
                  <a:ext uri="{0D108BD9-81ED-4DB2-BD59-A6C34878D82A}">
                    <a16:rowId xmlns:a16="http://schemas.microsoft.com/office/drawing/2014/main" val="10004"/>
                  </a:ext>
                </a:extLst>
              </a:tr>
              <a:tr h="435450">
                <a:tc>
                  <a:txBody>
                    <a:bodyPr/>
                    <a:lstStyle/>
                    <a:p>
                      <a:r>
                        <a:rPr lang="en-US" sz="1400" i="1" dirty="0">
                          <a:latin typeface="Arial" charset="0"/>
                          <a:ea typeface="Arial" charset="0"/>
                          <a:cs typeface="Arial" charset="0"/>
                        </a:rPr>
                        <a:t>4. Waste Efficiency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extLst>
                  <a:ext uri="{0D108BD9-81ED-4DB2-BD59-A6C34878D82A}">
                    <a16:rowId xmlns:a16="http://schemas.microsoft.com/office/drawing/2014/main" val="10005"/>
                  </a:ext>
                </a:extLst>
              </a:tr>
              <a:tr h="435450">
                <a:tc>
                  <a:txBody>
                    <a:bodyPr/>
                    <a:lstStyle/>
                    <a:p>
                      <a:r>
                        <a:rPr lang="en-US" sz="1400" i="1" dirty="0">
                          <a:latin typeface="Arial" charset="0"/>
                          <a:ea typeface="Arial" charset="0"/>
                          <a:cs typeface="Arial" charset="0"/>
                        </a:rPr>
                        <a:t>5. Social</a:t>
                      </a:r>
                      <a:r>
                        <a:rPr lang="en-US" sz="1400" i="1" baseline="0" dirty="0">
                          <a:latin typeface="Arial" charset="0"/>
                          <a:ea typeface="Arial" charset="0"/>
                          <a:cs typeface="Arial" charset="0"/>
                        </a:rPr>
                        <a:t> Sustainability</a:t>
                      </a:r>
                      <a:endParaRPr lang="en-US" sz="1400" i="1"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Adaptation</a:t>
                      </a:r>
                      <a:r>
                        <a:rPr lang="en-US" sz="1400" baseline="0" dirty="0">
                          <a:latin typeface="Arial" charset="0"/>
                          <a:ea typeface="Arial" charset="0"/>
                          <a:cs typeface="Arial" charset="0"/>
                        </a:rPr>
                        <a:t> &amp; Resilience</a:t>
                      </a:r>
                      <a:endParaRPr lang="en-US" sz="1400" dirty="0">
                        <a:latin typeface="Arial" charset="0"/>
                        <a:ea typeface="Arial" charset="0"/>
                        <a:cs typeface="Arial" charset="0"/>
                      </a:endParaRPr>
                    </a:p>
                  </a:txBody>
                  <a:tcPr/>
                </a:tc>
                <a:extLst>
                  <a:ext uri="{0D108BD9-81ED-4DB2-BD59-A6C34878D82A}">
                    <a16:rowId xmlns:a16="http://schemas.microsoft.com/office/drawing/2014/main" val="10006"/>
                  </a:ext>
                </a:extLst>
              </a:tr>
              <a:tr h="435450">
                <a:tc>
                  <a:txBody>
                    <a:bodyPr/>
                    <a:lstStyle/>
                    <a:p>
                      <a:r>
                        <a:rPr lang="en-US" sz="1400" i="1" dirty="0">
                          <a:latin typeface="Arial" charset="0"/>
                          <a:ea typeface="Arial" charset="0"/>
                          <a:cs typeface="Arial" charset="0"/>
                        </a:rPr>
                        <a:t>6. Biodiversity</a:t>
                      </a:r>
                    </a:p>
                  </a:txBody>
                  <a:tcPr/>
                </a:tc>
                <a:tc>
                  <a:txBody>
                    <a:bodyPr/>
                    <a:lstStyle/>
                    <a:p>
                      <a:r>
                        <a:rPr lang="en-US" sz="1400" dirty="0">
                          <a:latin typeface="Arial" charset="0"/>
                          <a:ea typeface="Arial" charset="0"/>
                          <a:cs typeface="Arial" charset="0"/>
                        </a:rPr>
                        <a:t>Biodiversity</a:t>
                      </a:r>
                    </a:p>
                  </a:txBody>
                  <a:tcPr/>
                </a:tc>
                <a:extLst>
                  <a:ext uri="{0D108BD9-81ED-4DB2-BD59-A6C34878D82A}">
                    <a16:rowId xmlns:a16="http://schemas.microsoft.com/office/drawing/2014/main" val="10007"/>
                  </a:ext>
                </a:extLst>
              </a:tr>
              <a:tr h="435450">
                <a:tc>
                  <a:txBody>
                    <a:bodyPr/>
                    <a:lstStyle/>
                    <a:p>
                      <a:r>
                        <a:rPr lang="en-US" sz="1400" i="1" dirty="0">
                          <a:latin typeface="Arial" charset="0"/>
                          <a:ea typeface="Arial" charset="0"/>
                          <a:cs typeface="Arial" charset="0"/>
                        </a:rPr>
                        <a:t>7. Travel</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extLst>
                  <a:ext uri="{0D108BD9-81ED-4DB2-BD59-A6C34878D82A}">
                    <a16:rowId xmlns:a16="http://schemas.microsoft.com/office/drawing/2014/main" val="10008"/>
                  </a:ext>
                </a:extLst>
              </a:tr>
              <a:tr h="4354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400" i="1"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Climate Education/ Green Careers</a:t>
                      </a:r>
                    </a:p>
                  </a:txBody>
                  <a:tcPr/>
                </a:tc>
                <a:extLst>
                  <a:ext uri="{0D108BD9-81ED-4DB2-BD59-A6C34878D82A}">
                    <a16:rowId xmlns:a16="http://schemas.microsoft.com/office/drawing/2014/main" val="10009"/>
                  </a:ext>
                </a:extLst>
              </a:tr>
              <a:tr h="435450">
                <a:tc>
                  <a:txBody>
                    <a:bodyPr/>
                    <a:lstStyle/>
                    <a:p>
                      <a:r>
                        <a:rPr lang="en-US" sz="1400" i="1" dirty="0">
                          <a:latin typeface="Arial" charset="0"/>
                          <a:ea typeface="Arial" charset="0"/>
                          <a:cs typeface="Arial" charset="0"/>
                        </a:rPr>
                        <a:t>8. Procurement</a:t>
                      </a:r>
                    </a:p>
                  </a:txBody>
                  <a:tcPr/>
                </a:tc>
                <a:tc>
                  <a:txBody>
                    <a:bodyPr/>
                    <a:lstStyle/>
                    <a:p>
                      <a:r>
                        <a:rPr lang="en-US" sz="1400" dirty="0">
                          <a:latin typeface="Arial" charset="0"/>
                          <a:ea typeface="Arial" charset="0"/>
                          <a:cs typeface="Arial" charset="0"/>
                        </a:rPr>
                        <a:t>Decarbonization</a:t>
                      </a:r>
                    </a:p>
                  </a:txBody>
                  <a:tcPr/>
                </a:tc>
                <a:extLst>
                  <a:ext uri="{0D108BD9-81ED-4DB2-BD59-A6C34878D82A}">
                    <a16:rowId xmlns:a16="http://schemas.microsoft.com/office/drawing/2014/main" val="10010"/>
                  </a:ext>
                </a:extLst>
              </a:tr>
            </a:tbl>
          </a:graphicData>
        </a:graphic>
      </p:graphicFrame>
      <p:sp>
        <p:nvSpPr>
          <p:cNvPr id="10" name="Rectangle 9"/>
          <p:cNvSpPr/>
          <p:nvPr/>
        </p:nvSpPr>
        <p:spPr>
          <a:xfrm>
            <a:off x="6196084" y="1335101"/>
            <a:ext cx="5343098" cy="4665893"/>
          </a:xfrm>
          <a:prstGeom prst="rect">
            <a:avLst/>
          </a:prstGeom>
          <a:solidFill>
            <a:schemeClr val="accent2">
              <a:lumMod val="50000"/>
            </a:schemeClr>
          </a:solidFill>
        </p:spPr>
        <p:txBody>
          <a:bodyPr wrap="square">
            <a:spAutoFit/>
          </a:bodyPr>
          <a:lstStyle/>
          <a:p>
            <a:pPr>
              <a:lnSpc>
                <a:spcPts val="2000"/>
              </a:lnSpc>
              <a:spcAft>
                <a:spcPts val="300"/>
              </a:spcAft>
              <a:buClr>
                <a:srgbClr val="FFFF00"/>
              </a:buClr>
              <a:buFont typeface="Wingdings" charset="2"/>
              <a:buChar char="v"/>
            </a:pPr>
            <a:r>
              <a:rPr lang="en-US" sz="1600" dirty="0">
                <a:solidFill>
                  <a:srgbClr val="FFFF00"/>
                </a:solidFill>
                <a:latin typeface="Arial" charset="0"/>
                <a:ea typeface="Arial" charset="0"/>
                <a:cs typeface="Arial" charset="0"/>
              </a:rPr>
              <a:t> The purpose of By Brook Valley’s Sustainability Journey must be such that the journey is easy to articulate, execute and maintain </a:t>
            </a:r>
            <a:r>
              <a:rPr lang="mr-IN" sz="1600" dirty="0">
                <a:solidFill>
                  <a:srgbClr val="FFFF00"/>
                </a:solidFill>
                <a:latin typeface="Arial" charset="0"/>
                <a:ea typeface="Arial" charset="0"/>
                <a:cs typeface="Arial" charset="0"/>
              </a:rPr>
              <a:t>–</a:t>
            </a:r>
            <a:r>
              <a:rPr lang="en-US" sz="1600" dirty="0">
                <a:solidFill>
                  <a:srgbClr val="FFFF00"/>
                </a:solidFill>
                <a:latin typeface="Arial" charset="0"/>
                <a:ea typeface="Arial" charset="0"/>
                <a:cs typeface="Arial" charset="0"/>
              </a:rPr>
              <a:t> “keep it manageable”;</a:t>
            </a:r>
            <a:endParaRPr lang="en-US" sz="600" dirty="0">
              <a:solidFill>
                <a:srgbClr val="FFFF00"/>
              </a:solidFill>
              <a:latin typeface="Arial" charset="0"/>
              <a:ea typeface="Arial" charset="0"/>
              <a:cs typeface="Arial" charset="0"/>
            </a:endParaRPr>
          </a:p>
          <a:p>
            <a:pPr>
              <a:lnSpc>
                <a:spcPts val="2000"/>
              </a:lnSpc>
              <a:spcAft>
                <a:spcPts val="300"/>
              </a:spcAft>
              <a:buClr>
                <a:srgbClr val="FFFF00"/>
              </a:buClr>
              <a:buFont typeface="Wingdings" charset="2"/>
              <a:buChar char="v"/>
            </a:pPr>
            <a:r>
              <a:rPr lang="en-US" sz="1600" dirty="0">
                <a:solidFill>
                  <a:srgbClr val="FFFF00"/>
                </a:solidFill>
                <a:latin typeface="Arial" charset="0"/>
                <a:ea typeface="Arial" charset="0"/>
                <a:cs typeface="Arial" charset="0"/>
              </a:rPr>
              <a:t> The Sustainability Journey needs to reflect:</a:t>
            </a:r>
          </a:p>
          <a:p>
            <a:pPr marL="742950" lvl="1" indent="-285750">
              <a:lnSpc>
                <a:spcPts val="2000"/>
              </a:lnSpc>
              <a:spcAft>
                <a:spcPts val="300"/>
              </a:spcAft>
              <a:buClr>
                <a:srgbClr val="FFFF00"/>
              </a:buClr>
              <a:buFont typeface="Wingdings" charset="2"/>
              <a:buChar char="Ø"/>
            </a:pPr>
            <a:r>
              <a:rPr lang="en-US" sz="1400" i="1" dirty="0">
                <a:solidFill>
                  <a:srgbClr val="FFFF00"/>
                </a:solidFill>
                <a:latin typeface="Arial" charset="0"/>
                <a:ea typeface="Arial" charset="0"/>
                <a:cs typeface="Arial" charset="0"/>
              </a:rPr>
              <a:t>The elements covered under the DoE papers issued May/November 2023, and updated January 2025; </a:t>
            </a:r>
          </a:p>
          <a:p>
            <a:pPr marL="742950" lvl="1" indent="-285750">
              <a:lnSpc>
                <a:spcPts val="2000"/>
              </a:lnSpc>
              <a:spcAft>
                <a:spcPts val="300"/>
              </a:spcAft>
              <a:buClr>
                <a:srgbClr val="FFFF00"/>
              </a:buClr>
              <a:buFont typeface="Wingdings" charset="2"/>
              <a:buChar char="Ø"/>
            </a:pPr>
            <a:r>
              <a:rPr lang="en-US" sz="1400" i="1" dirty="0">
                <a:solidFill>
                  <a:srgbClr val="FFFF00"/>
                </a:solidFill>
                <a:latin typeface="Arial" charset="0"/>
                <a:ea typeface="Arial" charset="0"/>
                <a:cs typeface="Arial" charset="0"/>
              </a:rPr>
              <a:t>The elements which are reflected in current school day-to-day work practices;</a:t>
            </a:r>
          </a:p>
          <a:p>
            <a:pPr marL="742950" lvl="1" indent="-285750">
              <a:lnSpc>
                <a:spcPts val="2000"/>
              </a:lnSpc>
              <a:spcAft>
                <a:spcPts val="300"/>
              </a:spcAft>
              <a:buClr>
                <a:srgbClr val="FFFF00"/>
              </a:buClr>
              <a:buFont typeface="Wingdings" charset="2"/>
              <a:buChar char="Ø"/>
            </a:pPr>
            <a:r>
              <a:rPr lang="en-US" sz="1400" i="1" dirty="0">
                <a:solidFill>
                  <a:srgbClr val="FFFF00"/>
                </a:solidFill>
                <a:latin typeface="Arial" charset="0"/>
                <a:ea typeface="Arial" charset="0"/>
                <a:cs typeface="Arial" charset="0"/>
              </a:rPr>
              <a:t>The elements concerning ‘</a:t>
            </a:r>
            <a:r>
              <a:rPr lang="en-US" sz="1400" i="1" dirty="0" err="1">
                <a:solidFill>
                  <a:srgbClr val="FFFF00"/>
                </a:solidFill>
                <a:latin typeface="Arial" charset="0"/>
                <a:ea typeface="Arial" charset="0"/>
                <a:cs typeface="Arial" charset="0"/>
              </a:rPr>
              <a:t>Decarbonisation</a:t>
            </a:r>
            <a:r>
              <a:rPr lang="en-US" sz="1400" i="1" dirty="0">
                <a:solidFill>
                  <a:srgbClr val="FFFF00"/>
                </a:solidFill>
                <a:latin typeface="Arial" charset="0"/>
                <a:ea typeface="Arial" charset="0"/>
                <a:cs typeface="Arial" charset="0"/>
              </a:rPr>
              <a:t> of Schools’ and ‘Land Management and Biodiversity’ as covered at the Eco-champions Meeting of 17</a:t>
            </a:r>
            <a:r>
              <a:rPr lang="en-US" sz="1400" i="1" baseline="30000" dirty="0">
                <a:solidFill>
                  <a:srgbClr val="FFFF00"/>
                </a:solidFill>
                <a:latin typeface="Arial" charset="0"/>
                <a:ea typeface="Arial" charset="0"/>
                <a:cs typeface="Arial" charset="0"/>
              </a:rPr>
              <a:t>th </a:t>
            </a:r>
            <a:r>
              <a:rPr lang="en-US" sz="1400" i="1" dirty="0">
                <a:solidFill>
                  <a:srgbClr val="FFFF00"/>
                </a:solidFill>
                <a:latin typeface="Arial" charset="0"/>
                <a:ea typeface="Arial" charset="0"/>
                <a:cs typeface="Arial" charset="0"/>
              </a:rPr>
              <a:t>February 2026; </a:t>
            </a:r>
          </a:p>
          <a:p>
            <a:pPr>
              <a:lnSpc>
                <a:spcPts val="2000"/>
              </a:lnSpc>
              <a:spcAft>
                <a:spcPts val="300"/>
              </a:spcAft>
              <a:buClr>
                <a:srgbClr val="FFFF00"/>
              </a:buClr>
              <a:buFont typeface="Wingdings" charset="2"/>
              <a:buChar char="v"/>
            </a:pPr>
            <a:r>
              <a:rPr lang="en-US" sz="1600" dirty="0">
                <a:solidFill>
                  <a:srgbClr val="FFFF00"/>
                </a:solidFill>
                <a:latin typeface="Arial" charset="0"/>
                <a:ea typeface="Arial" charset="0"/>
                <a:cs typeface="Arial" charset="0"/>
              </a:rPr>
              <a:t> The requirements expressed under the Journey need to be simple, easy to administer, (and the data easy to collect and comprehend). This for reasons of utility,  benchmarking effectiveness and potential future audit requirements e.g. under OFSTED, SIAMS etc;</a:t>
            </a:r>
          </a:p>
          <a:p>
            <a:pPr>
              <a:lnSpc>
                <a:spcPts val="2000"/>
              </a:lnSpc>
              <a:spcAft>
                <a:spcPts val="300"/>
              </a:spcAft>
              <a:buClr>
                <a:srgbClr val="FFFF00"/>
              </a:buClr>
              <a:buFont typeface="Wingdings" charset="2"/>
              <a:buChar char="v"/>
            </a:pPr>
            <a:r>
              <a:rPr lang="en-US" sz="1600" dirty="0">
                <a:solidFill>
                  <a:srgbClr val="FFFF00"/>
                </a:solidFill>
                <a:latin typeface="Arial" charset="0"/>
                <a:ea typeface="Arial" charset="0"/>
                <a:cs typeface="Arial" charset="0"/>
              </a:rPr>
              <a:t> The overall program should be FUN and ENGAGING!</a:t>
            </a:r>
          </a:p>
        </p:txBody>
      </p:sp>
      <p:cxnSp>
        <p:nvCxnSpPr>
          <p:cNvPr id="5" name="Straight Arrow Connector 4"/>
          <p:cNvCxnSpPr/>
          <p:nvPr/>
        </p:nvCxnSpPr>
        <p:spPr>
          <a:xfrm flipH="1" flipV="1">
            <a:off x="5117733" y="2232561"/>
            <a:ext cx="1460665" cy="162692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5117734" y="3158836"/>
            <a:ext cx="1460664" cy="70064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5116846" y="3614607"/>
            <a:ext cx="1461552" cy="24487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5116846" y="3859481"/>
            <a:ext cx="1461552" cy="111654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5116846" y="3859481"/>
            <a:ext cx="1461552" cy="196569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5116846" y="3859481"/>
            <a:ext cx="1461552" cy="558273"/>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6529310" y="3805881"/>
            <a:ext cx="49088" cy="118625"/>
          </a:xfrm>
          <a:prstGeom prst="ellipse">
            <a:avLst/>
          </a:prstGeom>
          <a:solidFill>
            <a:srgbClr val="FF0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0341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0515600" cy="1458119"/>
          </a:xfrm>
        </p:spPr>
        <p:txBody>
          <a:bodyPr>
            <a:normAutofit/>
          </a:bodyPr>
          <a:lstStyle/>
          <a:p>
            <a:r>
              <a:rPr lang="en-US" sz="4000" dirty="0">
                <a:latin typeface="Arial" charset="0"/>
                <a:ea typeface="Arial" charset="0"/>
                <a:cs typeface="Arial" charset="0"/>
              </a:rPr>
              <a:t>By Brook Valley’s Current Commitments (1/4)</a:t>
            </a: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682503844"/>
              </p:ext>
            </p:extLst>
          </p:nvPr>
        </p:nvGraphicFramePr>
        <p:xfrm>
          <a:off x="977328" y="1075793"/>
          <a:ext cx="10376471" cy="5311040"/>
        </p:xfrm>
        <a:graphic>
          <a:graphicData uri="http://schemas.openxmlformats.org/drawingml/2006/table">
            <a:tbl>
              <a:tblPr firstRow="1" bandRow="1">
                <a:tableStyleId>{5C22544A-7EE6-4342-B048-85BDC9FD1C3A}</a:tableStyleId>
              </a:tblPr>
              <a:tblGrid>
                <a:gridCol w="1260905">
                  <a:extLst>
                    <a:ext uri="{9D8B030D-6E8A-4147-A177-3AD203B41FA5}">
                      <a16:colId xmlns:a16="http://schemas.microsoft.com/office/drawing/2014/main" val="20000"/>
                    </a:ext>
                  </a:extLst>
                </a:gridCol>
                <a:gridCol w="1651379">
                  <a:extLst>
                    <a:ext uri="{9D8B030D-6E8A-4147-A177-3AD203B41FA5}">
                      <a16:colId xmlns:a16="http://schemas.microsoft.com/office/drawing/2014/main" val="20001"/>
                    </a:ext>
                  </a:extLst>
                </a:gridCol>
                <a:gridCol w="6250675">
                  <a:extLst>
                    <a:ext uri="{9D8B030D-6E8A-4147-A177-3AD203B41FA5}">
                      <a16:colId xmlns:a16="http://schemas.microsoft.com/office/drawing/2014/main" val="20002"/>
                    </a:ext>
                  </a:extLst>
                </a:gridCol>
                <a:gridCol w="1213512">
                  <a:extLst>
                    <a:ext uri="{9D8B030D-6E8A-4147-A177-3AD203B41FA5}">
                      <a16:colId xmlns:a16="http://schemas.microsoft.com/office/drawing/2014/main" val="20003"/>
                    </a:ext>
                  </a:extLst>
                </a:gridCol>
              </a:tblGrid>
              <a:tr h="306680">
                <a:tc>
                  <a:txBody>
                    <a:bodyPr/>
                    <a:lstStyle/>
                    <a:p>
                      <a:r>
                        <a:rPr lang="en-US" dirty="0"/>
                        <a:t>Activity</a:t>
                      </a:r>
                    </a:p>
                  </a:txBody>
                  <a:tcPr/>
                </a:tc>
                <a:tc>
                  <a:txBody>
                    <a:bodyPr/>
                    <a:lstStyle/>
                    <a:p>
                      <a:r>
                        <a:rPr lang="en-US" dirty="0"/>
                        <a:t>DoE Pillar</a:t>
                      </a:r>
                    </a:p>
                  </a:txBody>
                  <a:tcPr/>
                </a:tc>
                <a:tc>
                  <a:txBody>
                    <a:bodyPr/>
                    <a:lstStyle/>
                    <a:p>
                      <a:r>
                        <a:rPr lang="en-US" dirty="0"/>
                        <a:t>Actions being taken</a:t>
                      </a:r>
                    </a:p>
                  </a:txBody>
                  <a:tcPr/>
                </a:tc>
                <a:tc>
                  <a:txBody>
                    <a:bodyPr/>
                    <a:lstStyle/>
                    <a:p>
                      <a:r>
                        <a:rPr lang="en-US" dirty="0"/>
                        <a:t>Assigned</a:t>
                      </a:r>
                    </a:p>
                  </a:txBody>
                  <a:tcPr/>
                </a:tc>
                <a:extLst>
                  <a:ext uri="{0D108BD9-81ED-4DB2-BD59-A6C34878D82A}">
                    <a16:rowId xmlns:a16="http://schemas.microsoft.com/office/drawing/2014/main" val="10000"/>
                  </a:ext>
                </a:extLst>
              </a:tr>
              <a:tr h="434463">
                <a:tc>
                  <a:txBody>
                    <a:bodyPr/>
                    <a:lstStyle/>
                    <a:p>
                      <a:r>
                        <a:rPr lang="en-US" sz="1400" i="1" dirty="0">
                          <a:latin typeface="Arial" charset="0"/>
                          <a:ea typeface="Arial" charset="0"/>
                          <a:cs typeface="Arial" charset="0"/>
                        </a:rPr>
                        <a:t>1. Curriculum</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 Green Careers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dk1"/>
                          </a:solidFill>
                          <a:effectLst/>
                          <a:latin typeface="Arial" charset="0"/>
                          <a:ea typeface="Arial" charset="0"/>
                          <a:cs typeface="Arial" charset="0"/>
                        </a:rPr>
                        <a:t>The Science curriculum is designed to teach our pupils about nature in their local area, for example different types of living creatures</a:t>
                      </a:r>
                      <a:r>
                        <a:rPr lang="en-US" sz="1200" kern="1200" baseline="0" dirty="0">
                          <a:solidFill>
                            <a:schemeClr val="dk1"/>
                          </a:solidFill>
                          <a:effectLst/>
                          <a:latin typeface="Arial" charset="0"/>
                          <a:ea typeface="Arial" charset="0"/>
                          <a:cs typeface="Arial" charset="0"/>
                        </a:rPr>
                        <a:t> and their </a:t>
                      </a:r>
                      <a:r>
                        <a:rPr lang="en-US" sz="1200" kern="1200" dirty="0">
                          <a:solidFill>
                            <a:schemeClr val="dk1"/>
                          </a:solidFill>
                          <a:effectLst/>
                          <a:latin typeface="Arial" charset="0"/>
                          <a:ea typeface="Arial" charset="0"/>
                          <a:cs typeface="Arial" charset="0"/>
                        </a:rPr>
                        <a:t>habitats, and how they are managed</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Arial" charset="0"/>
                          <a:ea typeface="Arial" charset="0"/>
                          <a:cs typeface="Arial" charset="0"/>
                        </a:rPr>
                        <a:t>CT&amp;L</a:t>
                      </a:r>
                    </a:p>
                  </a:txBody>
                  <a:tcPr/>
                </a:tc>
                <a:extLst>
                  <a:ext uri="{0D108BD9-81ED-4DB2-BD59-A6C34878D82A}">
                    <a16:rowId xmlns:a16="http://schemas.microsoft.com/office/drawing/2014/main" val="10001"/>
                  </a:ext>
                </a:extLst>
              </a:tr>
              <a:tr h="536690">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 Green Careers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The Science curriculum also concentrates </a:t>
                      </a:r>
                      <a:r>
                        <a:rPr lang="en-US" sz="1200" baseline="0" dirty="0">
                          <a:latin typeface="Arial" charset="0"/>
                          <a:ea typeface="Arial" charset="0"/>
                          <a:cs typeface="Arial" charset="0"/>
                        </a:rPr>
                        <a:t>on r</a:t>
                      </a:r>
                      <a:r>
                        <a:rPr lang="en-US" sz="1200" dirty="0">
                          <a:latin typeface="Arial" charset="0"/>
                          <a:ea typeface="Arial" charset="0"/>
                          <a:cs typeface="Arial" charset="0"/>
                        </a:rPr>
                        <a:t>ecycling and litter picking,</a:t>
                      </a:r>
                      <a:r>
                        <a:rPr lang="en-US" sz="1200" baseline="0" dirty="0">
                          <a:latin typeface="Arial" charset="0"/>
                          <a:ea typeface="Arial" charset="0"/>
                          <a:cs typeface="Arial" charset="0"/>
                        </a:rPr>
                        <a:t> including the i</a:t>
                      </a:r>
                      <a:r>
                        <a:rPr lang="en-US" sz="1200" dirty="0">
                          <a:latin typeface="Arial" charset="0"/>
                          <a:ea typeface="Arial" charset="0"/>
                          <a:cs typeface="Arial" charset="0"/>
                        </a:rPr>
                        <a:t>mpact on the environment and why litter is bad.</a:t>
                      </a:r>
                      <a:r>
                        <a:rPr lang="en-US" sz="1200" baseline="0" dirty="0">
                          <a:latin typeface="Arial" charset="0"/>
                          <a:ea typeface="Arial" charset="0"/>
                          <a:cs typeface="Arial" charset="0"/>
                        </a:rPr>
                        <a:t> Course work also compares animals and plant-life in hot and cold environments. Observations include </a:t>
                      </a:r>
                      <a:r>
                        <a:rPr lang="en-US" sz="1200" dirty="0">
                          <a:latin typeface="Arial" charset="0"/>
                          <a:ea typeface="Arial" charset="0"/>
                          <a:cs typeface="Arial" charset="0"/>
                        </a:rPr>
                        <a:t>drawing animals and plants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Arial" charset="0"/>
                          <a:ea typeface="Arial" charset="0"/>
                          <a:cs typeface="Arial" charset="0"/>
                        </a:rPr>
                        <a:t>CT&amp;L</a:t>
                      </a:r>
                    </a:p>
                  </a:txBody>
                  <a:tcPr/>
                </a:tc>
                <a:extLst>
                  <a:ext uri="{0D108BD9-81ED-4DB2-BD59-A6C34878D82A}">
                    <a16:rowId xmlns:a16="http://schemas.microsoft.com/office/drawing/2014/main" val="10002"/>
                  </a:ext>
                </a:extLst>
              </a:tr>
              <a:tr h="690030">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 Green Careers</a:t>
                      </a:r>
                    </a:p>
                  </a:txBody>
                  <a:tcPr/>
                </a:tc>
                <a:tc>
                  <a:txBody>
                    <a:bodyPr/>
                    <a:lstStyle/>
                    <a:p>
                      <a:r>
                        <a:rPr lang="en-US" sz="1200" dirty="0">
                          <a:latin typeface="Arial" charset="0"/>
                          <a:ea typeface="Arial" charset="0"/>
                          <a:cs typeface="Arial" charset="0"/>
                        </a:rPr>
                        <a:t>The Geography curriculum</a:t>
                      </a:r>
                      <a:r>
                        <a:rPr lang="en-US" sz="1200" baseline="0" dirty="0">
                          <a:latin typeface="Arial" charset="0"/>
                          <a:ea typeface="Arial" charset="0"/>
                          <a:cs typeface="Arial" charset="0"/>
                        </a:rPr>
                        <a:t> covers an appreciation of the local environment, recycling, impacts of weather at home and abroad, impacts of people on the planet (and vice versa) </a:t>
                      </a:r>
                      <a:r>
                        <a:rPr lang="mr-IN" sz="1200" baseline="0" dirty="0">
                          <a:latin typeface="Arial" charset="0"/>
                          <a:ea typeface="Arial" charset="0"/>
                          <a:cs typeface="Arial" charset="0"/>
                        </a:rPr>
                        <a:t>–</a:t>
                      </a:r>
                      <a:r>
                        <a:rPr lang="en-US" sz="1200" baseline="0" dirty="0">
                          <a:latin typeface="Arial" charset="0"/>
                          <a:ea typeface="Arial" charset="0"/>
                          <a:cs typeface="Arial" charset="0"/>
                        </a:rPr>
                        <a:t> the latter covering how humans have impacted the sea, rainforest, and the land of Africa</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Arial" charset="0"/>
                          <a:ea typeface="Arial" charset="0"/>
                          <a:cs typeface="Arial" charset="0"/>
                        </a:rPr>
                        <a:t>CT&amp;L</a:t>
                      </a:r>
                    </a:p>
                  </a:txBody>
                  <a:tcPr/>
                </a:tc>
                <a:extLst>
                  <a:ext uri="{0D108BD9-81ED-4DB2-BD59-A6C34878D82A}">
                    <a16:rowId xmlns:a16="http://schemas.microsoft.com/office/drawing/2014/main" val="10003"/>
                  </a:ext>
                </a:extLst>
              </a:tr>
              <a:tr h="434463">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 Green Careers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dk1"/>
                          </a:solidFill>
                          <a:effectLst/>
                          <a:latin typeface="Arial" charset="0"/>
                          <a:ea typeface="Arial" charset="0"/>
                          <a:cs typeface="Arial" charset="0"/>
                        </a:rPr>
                        <a:t>Through curriculum</a:t>
                      </a:r>
                      <a:r>
                        <a:rPr lang="en-US" sz="1200" kern="1200" baseline="0" dirty="0">
                          <a:solidFill>
                            <a:schemeClr val="dk1"/>
                          </a:solidFill>
                          <a:effectLst/>
                          <a:latin typeface="Arial" charset="0"/>
                          <a:ea typeface="Arial" charset="0"/>
                          <a:cs typeface="Arial" charset="0"/>
                        </a:rPr>
                        <a:t> and places of worship (eg. prayer garden), </a:t>
                      </a:r>
                      <a:r>
                        <a:rPr lang="en-US" sz="1200" kern="1200" dirty="0">
                          <a:solidFill>
                            <a:schemeClr val="dk1"/>
                          </a:solidFill>
                          <a:effectLst/>
                          <a:latin typeface="Arial" charset="0"/>
                          <a:ea typeface="Arial" charset="0"/>
                          <a:cs typeface="Arial" charset="0"/>
                        </a:rPr>
                        <a:t>we encourage</a:t>
                      </a:r>
                      <a:r>
                        <a:rPr lang="en-US" sz="1200" kern="1200" baseline="0" dirty="0">
                          <a:solidFill>
                            <a:schemeClr val="dk1"/>
                          </a:solidFill>
                          <a:effectLst/>
                          <a:latin typeface="Arial" charset="0"/>
                          <a:ea typeface="Arial" charset="0"/>
                          <a:cs typeface="Arial" charset="0"/>
                        </a:rPr>
                        <a:t> particular </a:t>
                      </a:r>
                      <a:r>
                        <a:rPr lang="en-US" sz="1200" kern="1200" dirty="0">
                          <a:solidFill>
                            <a:schemeClr val="dk1"/>
                          </a:solidFill>
                          <a:effectLst/>
                          <a:latin typeface="Arial" charset="0"/>
                          <a:ea typeface="Arial" charset="0"/>
                          <a:cs typeface="Arial" charset="0"/>
                        </a:rPr>
                        <a:t>behaviours</a:t>
                      </a:r>
                      <a:r>
                        <a:rPr lang="en-US" sz="1200" kern="1200" baseline="0" dirty="0">
                          <a:solidFill>
                            <a:schemeClr val="dk1"/>
                          </a:solidFill>
                          <a:effectLst/>
                          <a:latin typeface="Arial" charset="0"/>
                          <a:ea typeface="Arial" charset="0"/>
                          <a:cs typeface="Arial" charset="0"/>
                        </a:rPr>
                        <a:t> </a:t>
                      </a:r>
                      <a:r>
                        <a:rPr lang="en-US" sz="1200" kern="1200" dirty="0">
                          <a:solidFill>
                            <a:schemeClr val="dk1"/>
                          </a:solidFill>
                          <a:effectLst/>
                          <a:latin typeface="Arial" charset="0"/>
                          <a:ea typeface="Arial" charset="0"/>
                          <a:cs typeface="Arial" charset="0"/>
                        </a:rPr>
                        <a:t>to help the environment. Behaviours are reinforced at Forest School</a:t>
                      </a:r>
                      <a:r>
                        <a:rPr lang="en-US" sz="1200" kern="1200" baseline="0" dirty="0">
                          <a:solidFill>
                            <a:schemeClr val="dk1"/>
                          </a:solidFill>
                          <a:effectLst/>
                          <a:latin typeface="Arial" charset="0"/>
                          <a:ea typeface="Arial" charset="0"/>
                          <a:cs typeface="Arial" charset="0"/>
                        </a:rPr>
                        <a:t> and PGL</a:t>
                      </a:r>
                      <a:endParaRPr lang="en-US" sz="1200" dirty="0">
                        <a:latin typeface="Arial" charset="0"/>
                        <a:ea typeface="Arial" charset="0"/>
                        <a:cs typeface="Arial" charset="0"/>
                      </a:endParaRPr>
                    </a:p>
                  </a:txBody>
                  <a:tcPr/>
                </a:tc>
                <a:tc>
                  <a:txBody>
                    <a:bodyPr/>
                    <a:lstStyle/>
                    <a:p>
                      <a:r>
                        <a:rPr lang="en-US" dirty="0">
                          <a:latin typeface="Arial" charset="0"/>
                          <a:ea typeface="Arial" charset="0"/>
                          <a:cs typeface="Arial" charset="0"/>
                        </a:rPr>
                        <a:t>F&amp;E/HT</a:t>
                      </a:r>
                    </a:p>
                  </a:txBody>
                  <a:tcPr/>
                </a:tc>
                <a:extLst>
                  <a:ext uri="{0D108BD9-81ED-4DB2-BD59-A6C34878D82A}">
                    <a16:rowId xmlns:a16="http://schemas.microsoft.com/office/drawing/2014/main" val="10004"/>
                  </a:ext>
                </a:extLst>
              </a:tr>
              <a:tr h="185852">
                <a:tc>
                  <a:txBody>
                    <a:bodyPr/>
                    <a:lstStyle/>
                    <a:p>
                      <a:endParaRPr lang="en-US" sz="1400" dirty="0">
                        <a:latin typeface="Arial" charset="0"/>
                        <a:ea typeface="Arial" charset="0"/>
                        <a:cs typeface="Arial" charset="0"/>
                      </a:endParaRPr>
                    </a:p>
                  </a:txBody>
                  <a:tcPr/>
                </a:tc>
                <a:tc>
                  <a:txBody>
                    <a:bodyPr/>
                    <a:lstStyle/>
                    <a:p>
                      <a:endParaRPr lang="en-US" sz="800" dirty="0">
                        <a:latin typeface="Arial" charset="0"/>
                        <a:ea typeface="Arial" charset="0"/>
                        <a:cs typeface="Arial" charset="0"/>
                      </a:endParaRPr>
                    </a:p>
                  </a:txBody>
                  <a:tcPr/>
                </a:tc>
                <a:tc>
                  <a:txBody>
                    <a:bodyPr/>
                    <a:lstStyle/>
                    <a:p>
                      <a:endParaRPr lang="en-US" sz="800" dirty="0">
                        <a:latin typeface="Arial" charset="0"/>
                        <a:ea typeface="Arial" charset="0"/>
                        <a:cs typeface="Arial" charset="0"/>
                      </a:endParaRPr>
                    </a:p>
                  </a:txBody>
                  <a:tcPr/>
                </a:tc>
                <a:tc>
                  <a:txBody>
                    <a:bodyPr/>
                    <a:lstStyle/>
                    <a:p>
                      <a:endParaRPr lang="en-US" sz="800" dirty="0">
                        <a:latin typeface="Arial" charset="0"/>
                        <a:ea typeface="Arial" charset="0"/>
                        <a:cs typeface="Arial" charset="0"/>
                      </a:endParaRPr>
                    </a:p>
                  </a:txBody>
                  <a:tcPr/>
                </a:tc>
                <a:extLst>
                  <a:ext uri="{0D108BD9-81ED-4DB2-BD59-A6C34878D82A}">
                    <a16:rowId xmlns:a16="http://schemas.microsoft.com/office/drawing/2014/main" val="10005"/>
                  </a:ext>
                </a:extLst>
              </a:tr>
              <a:tr h="536690">
                <a:tc>
                  <a:txBody>
                    <a:bodyPr/>
                    <a:lstStyle/>
                    <a:p>
                      <a:r>
                        <a:rPr lang="en-US" sz="1400" i="1" dirty="0">
                          <a:latin typeface="Arial" charset="0"/>
                          <a:ea typeface="Arial" charset="0"/>
                          <a:cs typeface="Arial" charset="0"/>
                        </a:rPr>
                        <a:t>2. Energy Efficiency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The school is developing a </a:t>
                      </a:r>
                      <a:r>
                        <a:rPr lang="en-US" sz="1200" baseline="0" dirty="0">
                          <a:latin typeface="Arial" charset="0"/>
                          <a:ea typeface="Arial" charset="0"/>
                          <a:cs typeface="Arial" charset="0"/>
                        </a:rPr>
                        <a:t>Maintenance Plan including </a:t>
                      </a:r>
                      <a:r>
                        <a:rPr lang="en-US" sz="1200" dirty="0">
                          <a:latin typeface="Arial" charset="0"/>
                          <a:ea typeface="Arial" charset="0"/>
                          <a:cs typeface="Arial" charset="0"/>
                        </a:rPr>
                        <a:t>reviewing how well insulated the school building is, </a:t>
                      </a:r>
                      <a:r>
                        <a:rPr lang="en-US" sz="1200" baseline="0" dirty="0">
                          <a:latin typeface="Arial" charset="0"/>
                          <a:ea typeface="Arial" charset="0"/>
                          <a:cs typeface="Arial" charset="0"/>
                        </a:rPr>
                        <a:t>creating an inventory of work to be done to improve energy efficiency</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6"/>
                  </a:ext>
                </a:extLst>
              </a:tr>
              <a:tr h="536690">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r>
                        <a:rPr lang="en-US" sz="1200" dirty="0">
                          <a:latin typeface="Arial" charset="0"/>
                          <a:ea typeface="Arial" charset="0"/>
                          <a:cs typeface="Arial" charset="0"/>
                        </a:rPr>
                        <a:t>There are regular reminders to staff to encourage them to switch off all lights, appliances and plugs when not in use. Energy monitors are being nominated for all 7 classes (from Owls to Eagles)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7"/>
                  </a:ext>
                </a:extLst>
              </a:tr>
              <a:tr h="383350">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LED lighting is installed across the school and outdoor security lights are set</a:t>
                      </a:r>
                      <a:r>
                        <a:rPr lang="en-US" sz="1200" baseline="0" dirty="0">
                          <a:latin typeface="Arial" charset="0"/>
                          <a:ea typeface="Arial" charset="0"/>
                          <a:cs typeface="Arial" charset="0"/>
                        </a:rPr>
                        <a:t> to</a:t>
                      </a:r>
                      <a:r>
                        <a:rPr lang="en-US" sz="1200" dirty="0">
                          <a:latin typeface="Arial" charset="0"/>
                          <a:ea typeface="Arial" charset="0"/>
                          <a:cs typeface="Arial" charset="0"/>
                        </a:rPr>
                        <a:t> timers.</a:t>
                      </a:r>
                      <a:r>
                        <a:rPr lang="en-US" sz="1200" baseline="0" dirty="0">
                          <a:latin typeface="Arial" charset="0"/>
                          <a:ea typeface="Arial" charset="0"/>
                          <a:cs typeface="Arial" charset="0"/>
                        </a:rPr>
                        <a:t> School windows are clear of posters to allow the maximum amount of natural light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8"/>
                  </a:ext>
                </a:extLst>
              </a:tr>
              <a:tr h="536690">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Energy costs are monitored at least</a:t>
                      </a:r>
                      <a:r>
                        <a:rPr lang="en-US" sz="1200" baseline="0" dirty="0">
                          <a:latin typeface="Arial" charset="0"/>
                          <a:ea typeface="Arial" charset="0"/>
                          <a:cs typeface="Arial" charset="0"/>
                        </a:rPr>
                        <a:t> </a:t>
                      </a:r>
                      <a:r>
                        <a:rPr lang="en-US" sz="1200" dirty="0">
                          <a:latin typeface="Arial" charset="0"/>
                          <a:ea typeface="Arial" charset="0"/>
                          <a:cs typeface="Arial" charset="0"/>
                        </a:rPr>
                        <a:t>bi-monthly</a:t>
                      </a:r>
                      <a:r>
                        <a:rPr lang="en-US" sz="1200" baseline="0" dirty="0">
                          <a:latin typeface="Arial" charset="0"/>
                          <a:ea typeface="Arial" charset="0"/>
                          <a:cs typeface="Arial" charset="0"/>
                        </a:rPr>
                        <a:t> with</a:t>
                      </a:r>
                      <a:r>
                        <a:rPr lang="en-US" sz="1200" dirty="0">
                          <a:latin typeface="Arial" charset="0"/>
                          <a:ea typeface="Arial" charset="0"/>
                          <a:cs typeface="Arial" charset="0"/>
                        </a:rPr>
                        <a:t> concerns investigated.</a:t>
                      </a:r>
                      <a:r>
                        <a:rPr lang="en-US" sz="1200" baseline="0" dirty="0">
                          <a:latin typeface="Arial" charset="0"/>
                          <a:ea typeface="Arial" charset="0"/>
                          <a:cs typeface="Arial" charset="0"/>
                        </a:rPr>
                        <a:t> There are periodic reminders for windows and doors to be kept closed when the heating is on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637981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0515600" cy="1458119"/>
          </a:xfrm>
        </p:spPr>
        <p:txBody>
          <a:bodyPr>
            <a:normAutofit/>
          </a:bodyPr>
          <a:lstStyle/>
          <a:p>
            <a:r>
              <a:rPr lang="en-US" sz="4000" dirty="0">
                <a:latin typeface="Arial" charset="0"/>
                <a:ea typeface="Arial" charset="0"/>
                <a:cs typeface="Arial" charset="0"/>
              </a:rPr>
              <a:t>By Brook Valley’s Current Commitments (2/4)</a:t>
            </a: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907432366"/>
              </p:ext>
            </p:extLst>
          </p:nvPr>
        </p:nvGraphicFramePr>
        <p:xfrm>
          <a:off x="977328" y="1075792"/>
          <a:ext cx="10376471" cy="5257800"/>
        </p:xfrm>
        <a:graphic>
          <a:graphicData uri="http://schemas.openxmlformats.org/drawingml/2006/table">
            <a:tbl>
              <a:tblPr firstRow="1" bandRow="1">
                <a:tableStyleId>{5C22544A-7EE6-4342-B048-85BDC9FD1C3A}</a:tableStyleId>
              </a:tblPr>
              <a:tblGrid>
                <a:gridCol w="1151723">
                  <a:extLst>
                    <a:ext uri="{9D8B030D-6E8A-4147-A177-3AD203B41FA5}">
                      <a16:colId xmlns:a16="http://schemas.microsoft.com/office/drawing/2014/main" val="20000"/>
                    </a:ext>
                  </a:extLst>
                </a:gridCol>
                <a:gridCol w="1760561">
                  <a:extLst>
                    <a:ext uri="{9D8B030D-6E8A-4147-A177-3AD203B41FA5}">
                      <a16:colId xmlns:a16="http://schemas.microsoft.com/office/drawing/2014/main" val="20001"/>
                    </a:ext>
                  </a:extLst>
                </a:gridCol>
                <a:gridCol w="6118936">
                  <a:extLst>
                    <a:ext uri="{9D8B030D-6E8A-4147-A177-3AD203B41FA5}">
                      <a16:colId xmlns:a16="http://schemas.microsoft.com/office/drawing/2014/main" val="20002"/>
                    </a:ext>
                  </a:extLst>
                </a:gridCol>
                <a:gridCol w="1345251">
                  <a:extLst>
                    <a:ext uri="{9D8B030D-6E8A-4147-A177-3AD203B41FA5}">
                      <a16:colId xmlns:a16="http://schemas.microsoft.com/office/drawing/2014/main" val="20003"/>
                    </a:ext>
                  </a:extLst>
                </a:gridCol>
              </a:tblGrid>
              <a:tr h="370840">
                <a:tc>
                  <a:txBody>
                    <a:bodyPr/>
                    <a:lstStyle/>
                    <a:p>
                      <a:r>
                        <a:rPr lang="en-US" dirty="0"/>
                        <a:t>Activity</a:t>
                      </a:r>
                    </a:p>
                  </a:txBody>
                  <a:tcPr/>
                </a:tc>
                <a:tc>
                  <a:txBody>
                    <a:bodyPr/>
                    <a:lstStyle/>
                    <a:p>
                      <a:r>
                        <a:rPr lang="en-US" dirty="0"/>
                        <a:t>DoE Pillar</a:t>
                      </a:r>
                    </a:p>
                  </a:txBody>
                  <a:tcPr/>
                </a:tc>
                <a:tc>
                  <a:txBody>
                    <a:bodyPr/>
                    <a:lstStyle/>
                    <a:p>
                      <a:r>
                        <a:rPr lang="en-US" dirty="0"/>
                        <a:t>Actions being taken</a:t>
                      </a:r>
                    </a:p>
                  </a:txBody>
                  <a:tcPr/>
                </a:tc>
                <a:tc>
                  <a:txBody>
                    <a:bodyPr/>
                    <a:lstStyle/>
                    <a:p>
                      <a:r>
                        <a:rPr lang="en-US" dirty="0"/>
                        <a:t>Assigned</a:t>
                      </a:r>
                    </a:p>
                  </a:txBody>
                  <a:tcPr/>
                </a:tc>
                <a:extLst>
                  <a:ext uri="{0D108BD9-81ED-4DB2-BD59-A6C34878D82A}">
                    <a16:rowId xmlns:a16="http://schemas.microsoft.com/office/drawing/2014/main" val="10000"/>
                  </a:ext>
                </a:extLst>
              </a:tr>
              <a:tr h="370840">
                <a:tc>
                  <a:txBody>
                    <a:bodyPr/>
                    <a:lstStyle/>
                    <a:p>
                      <a:r>
                        <a:rPr lang="en-US" sz="1400" i="1" dirty="0">
                          <a:latin typeface="Arial" charset="0"/>
                          <a:ea typeface="Arial" charset="0"/>
                          <a:cs typeface="Arial" charset="0"/>
                        </a:rPr>
                        <a:t>3. Nutrition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Green Careers</a:t>
                      </a:r>
                    </a:p>
                  </a:txBody>
                  <a:tcPr/>
                </a:tc>
                <a:tc>
                  <a:txBody>
                    <a:bodyPr/>
                    <a:lstStyle/>
                    <a:p>
                      <a:r>
                        <a:rPr lang="en-US" sz="1200" dirty="0">
                          <a:latin typeface="Arial" charset="0"/>
                          <a:ea typeface="Arial" charset="0"/>
                          <a:cs typeface="Arial" charset="0"/>
                        </a:rPr>
                        <a:t>The school promotes a vegetarian option, with attention paid to nut</a:t>
                      </a:r>
                      <a:r>
                        <a:rPr lang="en-US" sz="1200" baseline="0" dirty="0">
                          <a:latin typeface="Arial" charset="0"/>
                          <a:ea typeface="Arial" charset="0"/>
                          <a:cs typeface="Arial" charset="0"/>
                        </a:rPr>
                        <a:t> allergies. All allergen information is available at the point of service.</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a:latin typeface="Arial" charset="0"/>
                          <a:ea typeface="Arial" charset="0"/>
                          <a:cs typeface="Arial" charset="0"/>
                        </a:rPr>
                        <a:t>F&amp;P/BM</a:t>
                      </a:r>
                    </a:p>
                  </a:txBody>
                  <a:tcPr/>
                </a:tc>
                <a:extLst>
                  <a:ext uri="{0D108BD9-81ED-4DB2-BD59-A6C34878D82A}">
                    <a16:rowId xmlns:a16="http://schemas.microsoft.com/office/drawing/2014/main" val="10001"/>
                  </a:ext>
                </a:extLst>
              </a:tr>
              <a:tr h="370840">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Catering is</a:t>
                      </a:r>
                      <a:r>
                        <a:rPr lang="en-US" sz="1200" baseline="0" dirty="0">
                          <a:latin typeface="Arial" charset="0"/>
                          <a:ea typeface="Arial" charset="0"/>
                          <a:cs typeface="Arial" charset="0"/>
                        </a:rPr>
                        <a:t> contracted locally with the company Edwards &amp; Ward, with food cooked fresh each day on the premises with effective supply chain management (SCM). </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a:latin typeface="Arial" charset="0"/>
                          <a:ea typeface="Arial" charset="0"/>
                          <a:cs typeface="Arial" charset="0"/>
                        </a:rPr>
                        <a:t>F&amp;P/BM</a:t>
                      </a:r>
                    </a:p>
                  </a:txBody>
                  <a:tcPr/>
                </a:tc>
                <a:extLst>
                  <a:ext uri="{0D108BD9-81ED-4DB2-BD59-A6C34878D82A}">
                    <a16:rowId xmlns:a16="http://schemas.microsoft.com/office/drawing/2014/main" val="10002"/>
                  </a:ext>
                </a:extLst>
              </a:tr>
              <a:tr h="370840">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The catering team from Edwards &amp; Ward has a commitment to ensure that</a:t>
                      </a:r>
                      <a:r>
                        <a:rPr lang="en-US" sz="1200" baseline="0" dirty="0">
                          <a:latin typeface="Arial" charset="0"/>
                          <a:ea typeface="Arial" charset="0"/>
                          <a:cs typeface="Arial" charset="0"/>
                        </a:rPr>
                        <a:t> food is sourced locally, and supply chains are traceable with </a:t>
                      </a:r>
                      <a:r>
                        <a:rPr lang="en-US" sz="1200" dirty="0">
                          <a:latin typeface="Arial" charset="0"/>
                          <a:ea typeface="Arial" charset="0"/>
                          <a:cs typeface="Arial" charset="0"/>
                        </a:rPr>
                        <a:t>reduced single-use plastic</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a:latin typeface="Arial" charset="0"/>
                          <a:ea typeface="Arial" charset="0"/>
                          <a:cs typeface="Arial" charset="0"/>
                        </a:rPr>
                        <a:t>F&amp;P/BM</a:t>
                      </a:r>
                    </a:p>
                  </a:txBody>
                  <a:tcPr/>
                </a:tc>
                <a:extLst>
                  <a:ext uri="{0D108BD9-81ED-4DB2-BD59-A6C34878D82A}">
                    <a16:rowId xmlns:a16="http://schemas.microsoft.com/office/drawing/2014/main" val="10003"/>
                  </a:ext>
                </a:extLst>
              </a:tr>
              <a:tr h="370840">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Green Careers</a:t>
                      </a:r>
                    </a:p>
                  </a:txBody>
                  <a:tcPr/>
                </a:tc>
                <a:tc>
                  <a:txBody>
                    <a:bodyPr/>
                    <a:lstStyle/>
                    <a:p>
                      <a:r>
                        <a:rPr lang="en-US" sz="1200" dirty="0">
                          <a:latin typeface="Arial" charset="0"/>
                          <a:ea typeface="Arial" charset="0"/>
                          <a:cs typeface="Arial" charset="0"/>
                        </a:rPr>
                        <a:t>Pupils are educated about the impact of food waste and the damage caused by food</a:t>
                      </a:r>
                      <a:r>
                        <a:rPr lang="en-US" sz="1200" baseline="0" dirty="0">
                          <a:latin typeface="Arial" charset="0"/>
                          <a:ea typeface="Arial" charset="0"/>
                          <a:cs typeface="Arial" charset="0"/>
                        </a:rPr>
                        <a:t> litter in particular, </a:t>
                      </a:r>
                      <a:r>
                        <a:rPr lang="en-US" sz="1200" dirty="0">
                          <a:latin typeface="Arial" charset="0"/>
                          <a:ea typeface="Arial" charset="0"/>
                          <a:cs typeface="Arial" charset="0"/>
                        </a:rPr>
                        <a:t>and are encouraged to take action in school and at home.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a:latin typeface="Arial" charset="0"/>
                          <a:ea typeface="Arial" charset="0"/>
                          <a:cs typeface="Arial" charset="0"/>
                        </a:rPr>
                        <a:t>F&amp;P/BM</a:t>
                      </a:r>
                    </a:p>
                  </a:txBody>
                  <a:tcPr/>
                </a:tc>
                <a:extLst>
                  <a:ext uri="{0D108BD9-81ED-4DB2-BD59-A6C34878D82A}">
                    <a16:rowId xmlns:a16="http://schemas.microsoft.com/office/drawing/2014/main" val="10004"/>
                  </a:ext>
                </a:extLst>
              </a:tr>
              <a:tr h="370840">
                <a:tc>
                  <a:txBody>
                    <a:bodyPr/>
                    <a:lstStyle/>
                    <a:p>
                      <a:endParaRPr lang="en-US" sz="1400" dirty="0">
                        <a:latin typeface="Arial" charset="0"/>
                        <a:ea typeface="Arial" charset="0"/>
                        <a:cs typeface="Arial" charset="0"/>
                      </a:endParaRPr>
                    </a:p>
                  </a:txBody>
                  <a:tcPr/>
                </a:tc>
                <a:tc>
                  <a:txBody>
                    <a:bodyPr/>
                    <a:lstStyle/>
                    <a:p>
                      <a:endParaRPr lang="en-US" sz="1400" dirty="0">
                        <a:latin typeface="Arial" charset="0"/>
                        <a:ea typeface="Arial" charset="0"/>
                        <a:cs typeface="Arial" charset="0"/>
                      </a:endParaRPr>
                    </a:p>
                  </a:txBody>
                  <a:tcPr/>
                </a:tc>
                <a:tc>
                  <a:txBody>
                    <a:bodyPr/>
                    <a:lstStyle/>
                    <a:p>
                      <a:endParaRPr lang="en-US" sz="1200" dirty="0">
                        <a:latin typeface="Arial" charset="0"/>
                        <a:ea typeface="Arial" charset="0"/>
                        <a:cs typeface="Arial" charset="0"/>
                      </a:endParaRPr>
                    </a:p>
                  </a:txBody>
                  <a:tcPr/>
                </a:tc>
                <a:tc>
                  <a:txBody>
                    <a:bodyPr/>
                    <a:lstStyle/>
                    <a:p>
                      <a:endParaRPr lang="en-US" dirty="0">
                        <a:latin typeface="Arial" charset="0"/>
                        <a:ea typeface="Arial" charset="0"/>
                        <a:cs typeface="Arial" charset="0"/>
                      </a:endParaRPr>
                    </a:p>
                  </a:txBody>
                  <a:tcPr/>
                </a:tc>
                <a:extLst>
                  <a:ext uri="{0D108BD9-81ED-4DB2-BD59-A6C34878D82A}">
                    <a16:rowId xmlns:a16="http://schemas.microsoft.com/office/drawing/2014/main" val="10005"/>
                  </a:ext>
                </a:extLst>
              </a:tr>
              <a:tr h="370840">
                <a:tc>
                  <a:txBody>
                    <a:bodyPr/>
                    <a:lstStyle/>
                    <a:p>
                      <a:r>
                        <a:rPr lang="en-US" sz="1400" i="1" dirty="0">
                          <a:latin typeface="Arial" charset="0"/>
                          <a:ea typeface="Arial" charset="0"/>
                          <a:cs typeface="Arial" charset="0"/>
                        </a:rPr>
                        <a:t>4. Waste Efficiency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Recycling Super-</a:t>
                      </a:r>
                      <a:r>
                        <a:rPr lang="en-US" sz="1200" baseline="0" dirty="0">
                          <a:latin typeface="Arial" charset="0"/>
                          <a:ea typeface="Arial" charset="0"/>
                          <a:cs typeface="Arial" charset="0"/>
                        </a:rPr>
                        <a:t> hero award (see Geography curriculum). </a:t>
                      </a:r>
                      <a:r>
                        <a:rPr lang="en-US" sz="1200" dirty="0">
                          <a:latin typeface="Arial" charset="0"/>
                          <a:ea typeface="Arial" charset="0"/>
                          <a:cs typeface="Arial" charset="0"/>
                        </a:rPr>
                        <a:t>Local contractors are used for</a:t>
                      </a:r>
                      <a:r>
                        <a:rPr lang="en-US" sz="1200" baseline="0" dirty="0">
                          <a:latin typeface="Arial" charset="0"/>
                          <a:ea typeface="Arial" charset="0"/>
                          <a:cs typeface="Arial" charset="0"/>
                        </a:rPr>
                        <a:t> waste management, with consideration given to recycling potential, and travel emissions in supply chain management (SCM)</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a:latin typeface="Arial" charset="0"/>
                          <a:ea typeface="Arial" charset="0"/>
                          <a:cs typeface="Arial" charset="0"/>
                        </a:rPr>
                        <a:t>F&amp;P/BM</a:t>
                      </a:r>
                    </a:p>
                  </a:txBody>
                  <a:tcPr/>
                </a:tc>
                <a:extLst>
                  <a:ext uri="{0D108BD9-81ED-4DB2-BD59-A6C34878D82A}">
                    <a16:rowId xmlns:a16="http://schemas.microsoft.com/office/drawing/2014/main" val="10006"/>
                  </a:ext>
                </a:extLst>
              </a:tr>
              <a:tr h="370840">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The aim is eventual paperless communication with parents</a:t>
                      </a:r>
                      <a:r>
                        <a:rPr lang="en-US" sz="1200" baseline="0" dirty="0">
                          <a:latin typeface="Arial" charset="0"/>
                          <a:ea typeface="Arial" charset="0"/>
                          <a:cs typeface="Arial" charset="0"/>
                        </a:rPr>
                        <a:t> </a:t>
                      </a:r>
                      <a:r>
                        <a:rPr lang="mr-IN" sz="1200" baseline="0" dirty="0">
                          <a:latin typeface="Arial" charset="0"/>
                          <a:ea typeface="Arial" charset="0"/>
                          <a:cs typeface="Arial" charset="0"/>
                        </a:rPr>
                        <a:t>–</a:t>
                      </a:r>
                      <a:r>
                        <a:rPr lang="en-US" sz="1200" baseline="0" dirty="0">
                          <a:latin typeface="Arial" charset="0"/>
                          <a:ea typeface="Arial" charset="0"/>
                          <a:cs typeface="Arial" charset="0"/>
                        </a:rPr>
                        <a:t> already the case with extensive curriculum information and newsletters presented online. </a:t>
                      </a:r>
                      <a:r>
                        <a:rPr lang="en-US" sz="1200" dirty="0">
                          <a:latin typeface="Arial" charset="0"/>
                          <a:ea typeface="Arial" charset="0"/>
                          <a:cs typeface="Arial" charset="0"/>
                        </a:rPr>
                        <a:t>All food</a:t>
                      </a:r>
                      <a:r>
                        <a:rPr lang="en-US" sz="1200" baseline="0" dirty="0">
                          <a:latin typeface="Arial" charset="0"/>
                          <a:ea typeface="Arial" charset="0"/>
                          <a:cs typeface="Arial" charset="0"/>
                        </a:rPr>
                        <a:t> </a:t>
                      </a:r>
                      <a:r>
                        <a:rPr lang="en-US" sz="1200" dirty="0">
                          <a:latin typeface="Arial" charset="0"/>
                          <a:ea typeface="Arial" charset="0"/>
                          <a:cs typeface="Arial" charset="0"/>
                        </a:rPr>
                        <a:t>orders need to be made online through the</a:t>
                      </a:r>
                      <a:r>
                        <a:rPr lang="en-US" sz="1200" baseline="0" dirty="0">
                          <a:latin typeface="Arial" charset="0"/>
                          <a:ea typeface="Arial" charset="0"/>
                          <a:cs typeface="Arial" charset="0"/>
                        </a:rPr>
                        <a:t> school’s </a:t>
                      </a:r>
                      <a:r>
                        <a:rPr lang="en-US" sz="1200" dirty="0">
                          <a:latin typeface="Arial" charset="0"/>
                          <a:ea typeface="Arial" charset="0"/>
                          <a:cs typeface="Arial" charset="0"/>
                        </a:rPr>
                        <a:t>Parent Pay system to cut waste</a:t>
                      </a:r>
                    </a:p>
                  </a:txBody>
                  <a:tcPr/>
                </a:tc>
                <a:tc>
                  <a:txBody>
                    <a:bodyPr/>
                    <a:lstStyle/>
                    <a:p>
                      <a:r>
                        <a:rPr lang="en-US" dirty="0">
                          <a:latin typeface="Arial" charset="0"/>
                          <a:ea typeface="Arial" charset="0"/>
                          <a:cs typeface="Arial" charset="0"/>
                        </a:rPr>
                        <a:t>CT&amp;L/F&amp;P</a:t>
                      </a:r>
                    </a:p>
                  </a:txBody>
                  <a:tcPr/>
                </a:tc>
                <a:extLst>
                  <a:ext uri="{0D108BD9-81ED-4DB2-BD59-A6C34878D82A}">
                    <a16:rowId xmlns:a16="http://schemas.microsoft.com/office/drawing/2014/main" val="10007"/>
                  </a:ext>
                </a:extLst>
              </a:tr>
              <a:tr h="361696">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r>
                        <a:rPr lang="en-US" sz="1200" dirty="0">
                          <a:latin typeface="Arial" charset="0"/>
                          <a:ea typeface="Arial" charset="0"/>
                          <a:cs typeface="Arial" charset="0"/>
                        </a:rPr>
                        <a:t>There is a secondhand uniform exchange with 4 donor points available</a:t>
                      </a:r>
                      <a:r>
                        <a:rPr lang="en-US" sz="1200" baseline="0" dirty="0">
                          <a:latin typeface="Arial" charset="0"/>
                          <a:ea typeface="Arial" charset="0"/>
                          <a:cs typeface="Arial" charset="0"/>
                        </a:rPr>
                        <a:t> to assist with the reduction in unnecessary clothing waste </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a:latin typeface="Arial" charset="0"/>
                          <a:ea typeface="Arial" charset="0"/>
                          <a:cs typeface="Arial" charset="0"/>
                        </a:rPr>
                        <a:t>F&amp;P/BM</a:t>
                      </a:r>
                    </a:p>
                  </a:txBody>
                  <a:tcPr/>
                </a:tc>
                <a:extLst>
                  <a:ext uri="{0D108BD9-81ED-4DB2-BD59-A6C34878D82A}">
                    <a16:rowId xmlns:a16="http://schemas.microsoft.com/office/drawing/2014/main" val="10008"/>
                  </a:ext>
                </a:extLst>
              </a:tr>
              <a:tr h="370840">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r>
                        <a:rPr lang="en-US" sz="1200" dirty="0">
                          <a:latin typeface="Arial" charset="0"/>
                          <a:ea typeface="Arial" charset="0"/>
                          <a:cs typeface="Arial" charset="0"/>
                        </a:rPr>
                        <a:t>IT</a:t>
                      </a:r>
                      <a:r>
                        <a:rPr lang="en-US" sz="1200" baseline="0" dirty="0">
                          <a:latin typeface="Arial" charset="0"/>
                          <a:ea typeface="Arial" charset="0"/>
                          <a:cs typeface="Arial" charset="0"/>
                        </a:rPr>
                        <a:t> procurement and waste are handled by the company Oakford, and covers the need for recycling of laptops and other electronic materials</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a:latin typeface="Arial" charset="0"/>
                          <a:ea typeface="Arial" charset="0"/>
                          <a:cs typeface="Arial" charset="0"/>
                        </a:rPr>
                        <a:t>F&amp;P/BM</a:t>
                      </a:r>
                    </a:p>
                  </a:txBody>
                  <a:tcPr/>
                </a:tc>
                <a:extLst>
                  <a:ext uri="{0D108BD9-81ED-4DB2-BD59-A6C34878D82A}">
                    <a16:rowId xmlns:a16="http://schemas.microsoft.com/office/drawing/2014/main" val="10009"/>
                  </a:ext>
                </a:extLst>
              </a:tr>
              <a:tr h="370840">
                <a:tc>
                  <a:txBody>
                    <a:bodyPr/>
                    <a:lstStyle/>
                    <a:p>
                      <a:endParaRPr lang="en-US" sz="1400" i="1" dirty="0">
                        <a:latin typeface="Arial" charset="0"/>
                        <a:ea typeface="Arial" charset="0"/>
                        <a:cs typeface="Arial" charset="0"/>
                      </a:endParaRPr>
                    </a:p>
                  </a:txBody>
                  <a:tcPr/>
                </a:tc>
                <a:tc>
                  <a:txBody>
                    <a:bodyPr/>
                    <a:lstStyle/>
                    <a:p>
                      <a:endParaRPr lang="en-US" sz="1400" dirty="0">
                        <a:latin typeface="Arial" charset="0"/>
                        <a:ea typeface="Arial" charset="0"/>
                        <a:cs typeface="Arial" charset="0"/>
                      </a:endParaRPr>
                    </a:p>
                  </a:txBody>
                  <a:tcPr/>
                </a:tc>
                <a:tc>
                  <a:txBody>
                    <a:bodyPr/>
                    <a:lstStyle/>
                    <a:p>
                      <a:endParaRPr lang="en-US" sz="1200" dirty="0">
                        <a:latin typeface="Arial" charset="0"/>
                        <a:ea typeface="Arial" charset="0"/>
                        <a:cs typeface="Arial" charset="0"/>
                      </a:endParaRPr>
                    </a:p>
                  </a:txBody>
                  <a:tcPr/>
                </a:tc>
                <a:tc>
                  <a:txBody>
                    <a:bodyPr/>
                    <a:lstStyle/>
                    <a:p>
                      <a:endParaRPr lang="en-US" dirty="0">
                        <a:latin typeface="Arial" charset="0"/>
                        <a:ea typeface="Arial" charset="0"/>
                        <a:cs typeface="Arial" charset="0"/>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366046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0515600" cy="1458119"/>
          </a:xfrm>
        </p:spPr>
        <p:txBody>
          <a:bodyPr>
            <a:normAutofit/>
          </a:bodyPr>
          <a:lstStyle/>
          <a:p>
            <a:r>
              <a:rPr lang="en-US" sz="4000" dirty="0">
                <a:latin typeface="Arial" charset="0"/>
                <a:ea typeface="Arial" charset="0"/>
                <a:cs typeface="Arial" charset="0"/>
              </a:rPr>
              <a:t>By Brook Valley’s Current Commitments (3/4)</a:t>
            </a: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32040130"/>
              </p:ext>
            </p:extLst>
          </p:nvPr>
        </p:nvGraphicFramePr>
        <p:xfrm>
          <a:off x="977328" y="1075792"/>
          <a:ext cx="10376471" cy="5398194"/>
        </p:xfrm>
        <a:graphic>
          <a:graphicData uri="http://schemas.openxmlformats.org/drawingml/2006/table">
            <a:tbl>
              <a:tblPr firstRow="1" bandRow="1">
                <a:tableStyleId>{5C22544A-7EE6-4342-B048-85BDC9FD1C3A}</a:tableStyleId>
              </a:tblPr>
              <a:tblGrid>
                <a:gridCol w="1629394">
                  <a:extLst>
                    <a:ext uri="{9D8B030D-6E8A-4147-A177-3AD203B41FA5}">
                      <a16:colId xmlns:a16="http://schemas.microsoft.com/office/drawing/2014/main" val="20000"/>
                    </a:ext>
                  </a:extLst>
                </a:gridCol>
                <a:gridCol w="1405720">
                  <a:extLst>
                    <a:ext uri="{9D8B030D-6E8A-4147-A177-3AD203B41FA5}">
                      <a16:colId xmlns:a16="http://schemas.microsoft.com/office/drawing/2014/main" val="20001"/>
                    </a:ext>
                  </a:extLst>
                </a:gridCol>
                <a:gridCol w="6196083">
                  <a:extLst>
                    <a:ext uri="{9D8B030D-6E8A-4147-A177-3AD203B41FA5}">
                      <a16:colId xmlns:a16="http://schemas.microsoft.com/office/drawing/2014/main" val="20002"/>
                    </a:ext>
                  </a:extLst>
                </a:gridCol>
                <a:gridCol w="1145274">
                  <a:extLst>
                    <a:ext uri="{9D8B030D-6E8A-4147-A177-3AD203B41FA5}">
                      <a16:colId xmlns:a16="http://schemas.microsoft.com/office/drawing/2014/main" val="20003"/>
                    </a:ext>
                  </a:extLst>
                </a:gridCol>
              </a:tblGrid>
              <a:tr h="302127">
                <a:tc>
                  <a:txBody>
                    <a:bodyPr/>
                    <a:lstStyle/>
                    <a:p>
                      <a:r>
                        <a:rPr lang="en-US" dirty="0"/>
                        <a:t>Activity</a:t>
                      </a:r>
                    </a:p>
                  </a:txBody>
                  <a:tcPr/>
                </a:tc>
                <a:tc>
                  <a:txBody>
                    <a:bodyPr/>
                    <a:lstStyle/>
                    <a:p>
                      <a:r>
                        <a:rPr lang="en-US" dirty="0"/>
                        <a:t>DoE Pillar</a:t>
                      </a:r>
                    </a:p>
                  </a:txBody>
                  <a:tcPr/>
                </a:tc>
                <a:tc>
                  <a:txBody>
                    <a:bodyPr/>
                    <a:lstStyle/>
                    <a:p>
                      <a:r>
                        <a:rPr lang="en-US" dirty="0"/>
                        <a:t>Actions being taken</a:t>
                      </a:r>
                    </a:p>
                  </a:txBody>
                  <a:tcPr/>
                </a:tc>
                <a:tc>
                  <a:txBody>
                    <a:bodyPr/>
                    <a:lstStyle/>
                    <a:p>
                      <a:r>
                        <a:rPr lang="en-US" dirty="0"/>
                        <a:t>Assigned</a:t>
                      </a:r>
                    </a:p>
                  </a:txBody>
                  <a:tcPr/>
                </a:tc>
                <a:extLst>
                  <a:ext uri="{0D108BD9-81ED-4DB2-BD59-A6C34878D82A}">
                    <a16:rowId xmlns:a16="http://schemas.microsoft.com/office/drawing/2014/main" val="10000"/>
                  </a:ext>
                </a:extLst>
              </a:tr>
              <a:tr h="521480">
                <a:tc>
                  <a:txBody>
                    <a:bodyPr/>
                    <a:lstStyle/>
                    <a:p>
                      <a:r>
                        <a:rPr lang="en-US" sz="1400" i="1" dirty="0">
                          <a:latin typeface="Arial" charset="0"/>
                          <a:ea typeface="Arial" charset="0"/>
                          <a:cs typeface="Arial" charset="0"/>
                        </a:rPr>
                        <a:t>5. Social</a:t>
                      </a:r>
                      <a:r>
                        <a:rPr lang="en-US" sz="1400" i="1" baseline="0" dirty="0">
                          <a:latin typeface="Arial" charset="0"/>
                          <a:ea typeface="Arial" charset="0"/>
                          <a:cs typeface="Arial" charset="0"/>
                        </a:rPr>
                        <a:t> Sustainability</a:t>
                      </a:r>
                      <a:endParaRPr lang="en-US" sz="1400" i="1"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Adaptation</a:t>
                      </a:r>
                      <a:r>
                        <a:rPr lang="en-US" sz="1400" baseline="0" dirty="0">
                          <a:latin typeface="Arial" charset="0"/>
                          <a:ea typeface="Arial" charset="0"/>
                          <a:cs typeface="Arial" charset="0"/>
                        </a:rPr>
                        <a:t> &amp; Resilience</a:t>
                      </a:r>
                      <a:endParaRPr lang="en-US" sz="1400" dirty="0">
                        <a:latin typeface="Arial" charset="0"/>
                        <a:ea typeface="Arial" charset="0"/>
                        <a:cs typeface="Arial" charset="0"/>
                      </a:endParaRPr>
                    </a:p>
                  </a:txBody>
                  <a:tcPr/>
                </a:tc>
                <a:tc>
                  <a:txBody>
                    <a:bodyPr/>
                    <a:lstStyle/>
                    <a:p>
                      <a:r>
                        <a:rPr lang="en-US" sz="1200" dirty="0">
                          <a:latin typeface="Arial" charset="0"/>
                          <a:ea typeface="Arial" charset="0"/>
                          <a:cs typeface="Arial" charset="0"/>
                        </a:rPr>
                        <a:t>The core British Values with</a:t>
                      </a:r>
                      <a:r>
                        <a:rPr lang="en-US" sz="1200" baseline="0" dirty="0">
                          <a:latin typeface="Arial" charset="0"/>
                          <a:ea typeface="Arial" charset="0"/>
                          <a:cs typeface="Arial" charset="0"/>
                        </a:rPr>
                        <a:t> regard for Democracy, Tolerance, Respect, Rule of Law and Liberty are paramount, linked to PSHE/RSE and faith education in the curriculum</a:t>
                      </a:r>
                      <a:r>
                        <a:rPr lang="en-US" sz="1200" dirty="0">
                          <a:latin typeface="Arial" charset="0"/>
                          <a:ea typeface="Arial" charset="0"/>
                          <a:cs typeface="Arial" charset="0"/>
                        </a:rPr>
                        <a:t>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F&amp;E</a:t>
                      </a:r>
                    </a:p>
                  </a:txBody>
                  <a:tcPr/>
                </a:tc>
                <a:extLst>
                  <a:ext uri="{0D108BD9-81ED-4DB2-BD59-A6C34878D82A}">
                    <a16:rowId xmlns:a16="http://schemas.microsoft.com/office/drawing/2014/main" val="10001"/>
                  </a:ext>
                </a:extLst>
              </a:tr>
              <a:tr h="670474">
                <a:tc>
                  <a:txBody>
                    <a:bodyPr/>
                    <a:lstStyle/>
                    <a:p>
                      <a:endParaRPr lang="en-US" sz="1400"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Adaptation</a:t>
                      </a:r>
                      <a:r>
                        <a:rPr lang="en-US" sz="1400" baseline="0" dirty="0">
                          <a:latin typeface="Arial" charset="0"/>
                          <a:ea typeface="Arial" charset="0"/>
                          <a:cs typeface="Arial" charset="0"/>
                        </a:rPr>
                        <a:t> &amp; Resilience</a:t>
                      </a:r>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The school issues SEND Information and Governors’ reports each year, and is one of only 20 schools actively working with</a:t>
                      </a:r>
                      <a:r>
                        <a:rPr lang="en-US" sz="1200" baseline="0" dirty="0">
                          <a:latin typeface="Arial" charset="0"/>
                          <a:ea typeface="Arial" charset="0"/>
                          <a:cs typeface="Arial" charset="0"/>
                        </a:rPr>
                        <a:t> the Partnerships for Inclusion of Neurodiversity in Schools (PINS) Programme and the Wiltshire Mainstream Inclusion School Adviser (MISA) team in order to reinforce good DEI practices</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F&amp;E</a:t>
                      </a:r>
                    </a:p>
                  </a:txBody>
                  <a:tcPr/>
                </a:tc>
                <a:extLst>
                  <a:ext uri="{0D108BD9-81ED-4DB2-BD59-A6C34878D82A}">
                    <a16:rowId xmlns:a16="http://schemas.microsoft.com/office/drawing/2014/main" val="10002"/>
                  </a:ext>
                </a:extLst>
              </a:tr>
              <a:tr h="521480">
                <a:tc>
                  <a:txBody>
                    <a:bodyPr/>
                    <a:lstStyle/>
                    <a:p>
                      <a:endParaRPr lang="en-US" sz="1400"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Adaptation</a:t>
                      </a:r>
                      <a:r>
                        <a:rPr lang="en-US" sz="1400" baseline="0" dirty="0">
                          <a:latin typeface="Arial" charset="0"/>
                          <a:ea typeface="Arial" charset="0"/>
                          <a:cs typeface="Arial" charset="0"/>
                        </a:rPr>
                        <a:t> &amp; Resilience</a:t>
                      </a:r>
                      <a:endParaRPr lang="en-US" sz="1400" dirty="0">
                        <a:latin typeface="Arial" charset="0"/>
                        <a:ea typeface="Arial" charset="0"/>
                        <a:cs typeface="Arial" charset="0"/>
                      </a:endParaRPr>
                    </a:p>
                  </a:txBody>
                  <a:tcPr/>
                </a:tc>
                <a:tc>
                  <a:txBody>
                    <a:bodyPr/>
                    <a:lstStyle/>
                    <a:p>
                      <a:r>
                        <a:rPr lang="en-US" sz="1200" dirty="0">
                          <a:latin typeface="Arial" charset="0"/>
                          <a:ea typeface="Arial" charset="0"/>
                          <a:cs typeface="Arial" charset="0"/>
                        </a:rPr>
                        <a:t>Our school has rigorous policies dealing with Anti-bullying, Online Safety</a:t>
                      </a:r>
                      <a:r>
                        <a:rPr lang="en-US" sz="1200" baseline="0" dirty="0">
                          <a:latin typeface="Arial" charset="0"/>
                          <a:ea typeface="Arial" charset="0"/>
                          <a:cs typeface="Arial" charset="0"/>
                        </a:rPr>
                        <a:t> and Safeguarding, which are reinforced through Committee oversight and specific themed initiatives (eg, Anti-bullying week in November each year)</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F&amp;E</a:t>
                      </a:r>
                    </a:p>
                  </a:txBody>
                  <a:tcPr/>
                </a:tc>
                <a:extLst>
                  <a:ext uri="{0D108BD9-81ED-4DB2-BD59-A6C34878D82A}">
                    <a16:rowId xmlns:a16="http://schemas.microsoft.com/office/drawing/2014/main" val="10003"/>
                  </a:ext>
                </a:extLst>
              </a:tr>
              <a:tr h="670474">
                <a:tc>
                  <a:txBody>
                    <a:bodyPr/>
                    <a:lstStyle/>
                    <a:p>
                      <a:endParaRPr lang="en-US" sz="1400"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Adaptation</a:t>
                      </a:r>
                      <a:r>
                        <a:rPr lang="en-US" sz="1400" baseline="0" dirty="0">
                          <a:latin typeface="Arial" charset="0"/>
                          <a:ea typeface="Arial" charset="0"/>
                          <a:cs typeface="Arial" charset="0"/>
                        </a:rPr>
                        <a:t> &amp; Resilience</a:t>
                      </a:r>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Our school</a:t>
                      </a:r>
                      <a:r>
                        <a:rPr lang="en-US" sz="1200" baseline="0" dirty="0">
                          <a:latin typeface="Arial" charset="0"/>
                          <a:ea typeface="Arial" charset="0"/>
                          <a:cs typeface="Arial" charset="0"/>
                        </a:rPr>
                        <a:t> </a:t>
                      </a:r>
                      <a:r>
                        <a:rPr lang="en-US" sz="1200" dirty="0">
                          <a:latin typeface="Arial" charset="0"/>
                          <a:ea typeface="Arial" charset="0"/>
                          <a:cs typeface="Arial" charset="0"/>
                        </a:rPr>
                        <a:t>takes all reasonably practicable steps to secure the health of pupils, staff and others using the school premises or participating in school-sponsored activities,</a:t>
                      </a:r>
                      <a:r>
                        <a:rPr lang="en-US" sz="1200" baseline="0" dirty="0">
                          <a:latin typeface="Arial" charset="0"/>
                          <a:ea typeface="Arial" charset="0"/>
                          <a:cs typeface="Arial" charset="0"/>
                        </a:rPr>
                        <a:t> </a:t>
                      </a:r>
                      <a:r>
                        <a:rPr lang="en-US" sz="1200" dirty="0">
                          <a:latin typeface="Arial" charset="0"/>
                          <a:ea typeface="Arial" charset="0"/>
                          <a:cs typeface="Arial" charset="0"/>
                        </a:rPr>
                        <a:t>such as school trips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4"/>
                  </a:ext>
                </a:extLst>
              </a:tr>
              <a:tr h="302127">
                <a:tc>
                  <a:txBody>
                    <a:bodyPr/>
                    <a:lstStyle/>
                    <a:p>
                      <a:endParaRPr lang="en-US" sz="1400" i="1" dirty="0">
                        <a:latin typeface="Arial" charset="0"/>
                        <a:ea typeface="Arial" charset="0"/>
                        <a:cs typeface="Arial" charset="0"/>
                      </a:endParaRPr>
                    </a:p>
                  </a:txBody>
                  <a:tcPr/>
                </a:tc>
                <a:tc>
                  <a:txBody>
                    <a:bodyPr/>
                    <a:lstStyle/>
                    <a:p>
                      <a:endParaRPr lang="en-US" sz="800" dirty="0">
                        <a:latin typeface="Arial" charset="0"/>
                        <a:ea typeface="Arial" charset="0"/>
                        <a:cs typeface="Arial" charset="0"/>
                      </a:endParaRPr>
                    </a:p>
                  </a:txBody>
                  <a:tcPr/>
                </a:tc>
                <a:tc>
                  <a:txBody>
                    <a:bodyPr/>
                    <a:lstStyle/>
                    <a:p>
                      <a:endParaRPr lang="en-US" sz="8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i="0" dirty="0">
                        <a:latin typeface="Arial" charset="0"/>
                        <a:ea typeface="Arial" charset="0"/>
                        <a:cs typeface="Arial" charset="0"/>
                      </a:endParaRPr>
                    </a:p>
                  </a:txBody>
                  <a:tcPr/>
                </a:tc>
                <a:extLst>
                  <a:ext uri="{0D108BD9-81ED-4DB2-BD59-A6C34878D82A}">
                    <a16:rowId xmlns:a16="http://schemas.microsoft.com/office/drawing/2014/main" val="10005"/>
                  </a:ext>
                </a:extLst>
              </a:tr>
              <a:tr h="372485">
                <a:tc>
                  <a:txBody>
                    <a:bodyPr/>
                    <a:lstStyle/>
                    <a:p>
                      <a:r>
                        <a:rPr lang="en-US" sz="1400" i="1" dirty="0">
                          <a:latin typeface="Arial" charset="0"/>
                          <a:ea typeface="Arial" charset="0"/>
                          <a:cs typeface="Arial" charset="0"/>
                        </a:rPr>
                        <a:t>6. Biodiversity</a:t>
                      </a:r>
                    </a:p>
                  </a:txBody>
                  <a:tcPr/>
                </a:tc>
                <a:tc>
                  <a:txBody>
                    <a:bodyPr/>
                    <a:lstStyle/>
                    <a:p>
                      <a:r>
                        <a:rPr lang="en-US" sz="1400" dirty="0">
                          <a:latin typeface="Arial" charset="0"/>
                          <a:ea typeface="Arial" charset="0"/>
                          <a:cs typeface="Arial" charset="0"/>
                        </a:rPr>
                        <a:t>Biodiversity</a:t>
                      </a:r>
                    </a:p>
                  </a:txBody>
                  <a:tcPr/>
                </a:tc>
                <a:tc>
                  <a:txBody>
                    <a:bodyPr/>
                    <a:lstStyle/>
                    <a:p>
                      <a:r>
                        <a:rPr lang="en-US" sz="1200" dirty="0">
                          <a:latin typeface="Arial" charset="0"/>
                          <a:ea typeface="Arial" charset="0"/>
                          <a:cs typeface="Arial" charset="0"/>
                        </a:rPr>
                        <a:t>School</a:t>
                      </a:r>
                      <a:r>
                        <a:rPr lang="en-US" sz="1200" baseline="0" dirty="0">
                          <a:latin typeface="Arial" charset="0"/>
                          <a:ea typeface="Arial" charset="0"/>
                          <a:cs typeface="Arial" charset="0"/>
                        </a:rPr>
                        <a:t> </a:t>
                      </a:r>
                      <a:r>
                        <a:rPr lang="en-US" sz="1200" dirty="0">
                          <a:latin typeface="Arial" charset="0"/>
                          <a:ea typeface="Arial" charset="0"/>
                          <a:cs typeface="Arial" charset="0"/>
                        </a:rPr>
                        <a:t>grounds are planted with a range of trees (including apple trees), flowers in the prayer garden and shrubs to improve air quality.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F&amp;E</a:t>
                      </a:r>
                    </a:p>
                  </a:txBody>
                  <a:tcPr/>
                </a:tc>
                <a:extLst>
                  <a:ext uri="{0D108BD9-81ED-4DB2-BD59-A6C34878D82A}">
                    <a16:rowId xmlns:a16="http://schemas.microsoft.com/office/drawing/2014/main" val="10006"/>
                  </a:ext>
                </a:extLst>
              </a:tr>
              <a:tr h="372485">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Biodiversity</a:t>
                      </a:r>
                    </a:p>
                  </a:txBody>
                  <a:tcPr/>
                </a:tc>
                <a:tc>
                  <a:txBody>
                    <a:bodyPr/>
                    <a:lstStyle/>
                    <a:p>
                      <a:r>
                        <a:rPr lang="en-US" sz="1200" dirty="0">
                          <a:latin typeface="Arial" charset="0"/>
                          <a:ea typeface="Arial" charset="0"/>
                          <a:cs typeface="Arial" charset="0"/>
                        </a:rPr>
                        <a:t>Active</a:t>
                      </a:r>
                      <a:r>
                        <a:rPr lang="en-US" sz="1200" baseline="0" dirty="0">
                          <a:latin typeface="Arial" charset="0"/>
                          <a:ea typeface="Arial" charset="0"/>
                          <a:cs typeface="Arial" charset="0"/>
                        </a:rPr>
                        <a:t> l</a:t>
                      </a:r>
                      <a:r>
                        <a:rPr lang="en-US" sz="1200" dirty="0">
                          <a:latin typeface="Arial" charset="0"/>
                          <a:ea typeface="Arial" charset="0"/>
                          <a:cs typeface="Arial" charset="0"/>
                        </a:rPr>
                        <a:t>itter picking is completed around school site by pupils / eco team on a regular basis, with damage caused by litter highlighted and reinforced in the</a:t>
                      </a:r>
                      <a:r>
                        <a:rPr lang="en-US" sz="1200" baseline="0" dirty="0">
                          <a:latin typeface="Arial" charset="0"/>
                          <a:ea typeface="Arial" charset="0"/>
                          <a:cs typeface="Arial" charset="0"/>
                        </a:rPr>
                        <a:t> Science curriculum</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CT&amp;L</a:t>
                      </a:r>
                    </a:p>
                  </a:txBody>
                  <a:tcPr/>
                </a:tc>
                <a:extLst>
                  <a:ext uri="{0D108BD9-81ED-4DB2-BD59-A6C34878D82A}">
                    <a16:rowId xmlns:a16="http://schemas.microsoft.com/office/drawing/2014/main" val="10007"/>
                  </a:ext>
                </a:extLst>
              </a:tr>
              <a:tr h="521480">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Biodiversity</a:t>
                      </a:r>
                    </a:p>
                  </a:txBody>
                  <a:tcPr/>
                </a:tc>
                <a:tc>
                  <a:txBody>
                    <a:bodyPr/>
                    <a:lstStyle/>
                    <a:p>
                      <a:r>
                        <a:rPr lang="en-US" sz="1200" dirty="0">
                          <a:latin typeface="Arial" charset="0"/>
                          <a:ea typeface="Arial" charset="0"/>
                          <a:cs typeface="Arial" charset="0"/>
                        </a:rPr>
                        <a:t>Education</a:t>
                      </a:r>
                      <a:r>
                        <a:rPr lang="en-US" sz="1200" baseline="0" dirty="0">
                          <a:latin typeface="Arial" charset="0"/>
                          <a:ea typeface="Arial" charset="0"/>
                          <a:cs typeface="Arial" charset="0"/>
                        </a:rPr>
                        <a:t> of living things and their habitats, including the positive (and negative) impacts and consequences of human activities. Animal/plant adaptations and deforestation are already covered within the Science curriculum</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CT&amp;L</a:t>
                      </a:r>
                    </a:p>
                  </a:txBody>
                  <a:tcPr/>
                </a:tc>
                <a:extLst>
                  <a:ext uri="{0D108BD9-81ED-4DB2-BD59-A6C34878D82A}">
                    <a16:rowId xmlns:a16="http://schemas.microsoft.com/office/drawing/2014/main" val="10008"/>
                  </a:ext>
                </a:extLst>
              </a:tr>
              <a:tr h="372485">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Biodiversity</a:t>
                      </a:r>
                    </a:p>
                  </a:txBody>
                  <a:tcPr/>
                </a:tc>
                <a:tc>
                  <a:txBody>
                    <a:bodyPr/>
                    <a:lstStyle/>
                    <a:p>
                      <a:r>
                        <a:rPr lang="en-US" sz="1200" dirty="0">
                          <a:latin typeface="Arial" charset="0"/>
                          <a:ea typeface="Arial" charset="0"/>
                          <a:cs typeface="Arial" charset="0"/>
                        </a:rPr>
                        <a:t>Awareness</a:t>
                      </a:r>
                      <a:r>
                        <a:rPr lang="en-US" sz="1200" baseline="0" dirty="0">
                          <a:latin typeface="Arial" charset="0"/>
                          <a:ea typeface="Arial" charset="0"/>
                          <a:cs typeface="Arial" charset="0"/>
                        </a:rPr>
                        <a:t> of marine life, tidal pollution, and the consequences of over-fishing are covered within the Geography curriculum</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CT&amp;L</a:t>
                      </a:r>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071776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0515600" cy="1458119"/>
          </a:xfrm>
        </p:spPr>
        <p:txBody>
          <a:bodyPr>
            <a:normAutofit/>
          </a:bodyPr>
          <a:lstStyle/>
          <a:p>
            <a:r>
              <a:rPr lang="en-US" sz="4000" dirty="0">
                <a:latin typeface="Arial" charset="0"/>
                <a:ea typeface="Arial" charset="0"/>
                <a:cs typeface="Arial" charset="0"/>
              </a:rPr>
              <a:t>By Brook Valley’s Current Commitments (4/4)</a:t>
            </a: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97889085"/>
              </p:ext>
            </p:extLst>
          </p:nvPr>
        </p:nvGraphicFramePr>
        <p:xfrm>
          <a:off x="977328" y="1075792"/>
          <a:ext cx="10376471" cy="5500074"/>
        </p:xfrm>
        <a:graphic>
          <a:graphicData uri="http://schemas.openxmlformats.org/drawingml/2006/table">
            <a:tbl>
              <a:tblPr firstRow="1" bandRow="1">
                <a:tableStyleId>{5C22544A-7EE6-4342-B048-85BDC9FD1C3A}</a:tableStyleId>
              </a:tblPr>
              <a:tblGrid>
                <a:gridCol w="1411030">
                  <a:extLst>
                    <a:ext uri="{9D8B030D-6E8A-4147-A177-3AD203B41FA5}">
                      <a16:colId xmlns:a16="http://schemas.microsoft.com/office/drawing/2014/main" val="20000"/>
                    </a:ext>
                  </a:extLst>
                </a:gridCol>
                <a:gridCol w="1569493">
                  <a:extLst>
                    <a:ext uri="{9D8B030D-6E8A-4147-A177-3AD203B41FA5}">
                      <a16:colId xmlns:a16="http://schemas.microsoft.com/office/drawing/2014/main" val="20001"/>
                    </a:ext>
                  </a:extLst>
                </a:gridCol>
                <a:gridCol w="6086901">
                  <a:extLst>
                    <a:ext uri="{9D8B030D-6E8A-4147-A177-3AD203B41FA5}">
                      <a16:colId xmlns:a16="http://schemas.microsoft.com/office/drawing/2014/main" val="20002"/>
                    </a:ext>
                  </a:extLst>
                </a:gridCol>
                <a:gridCol w="1309047">
                  <a:extLst>
                    <a:ext uri="{9D8B030D-6E8A-4147-A177-3AD203B41FA5}">
                      <a16:colId xmlns:a16="http://schemas.microsoft.com/office/drawing/2014/main" val="20003"/>
                    </a:ext>
                  </a:extLst>
                </a:gridCol>
              </a:tblGrid>
              <a:tr h="338007">
                <a:tc>
                  <a:txBody>
                    <a:bodyPr/>
                    <a:lstStyle/>
                    <a:p>
                      <a:r>
                        <a:rPr lang="en-US" dirty="0"/>
                        <a:t>Activity</a:t>
                      </a:r>
                    </a:p>
                  </a:txBody>
                  <a:tcPr/>
                </a:tc>
                <a:tc>
                  <a:txBody>
                    <a:bodyPr/>
                    <a:lstStyle/>
                    <a:p>
                      <a:r>
                        <a:rPr lang="en-US" dirty="0"/>
                        <a:t>DoE Pillar</a:t>
                      </a:r>
                    </a:p>
                  </a:txBody>
                  <a:tcPr/>
                </a:tc>
                <a:tc>
                  <a:txBody>
                    <a:bodyPr/>
                    <a:lstStyle/>
                    <a:p>
                      <a:r>
                        <a:rPr lang="en-US" dirty="0"/>
                        <a:t>Actions being taken</a:t>
                      </a:r>
                    </a:p>
                  </a:txBody>
                  <a:tcPr/>
                </a:tc>
                <a:tc>
                  <a:txBody>
                    <a:bodyPr/>
                    <a:lstStyle/>
                    <a:p>
                      <a:r>
                        <a:rPr lang="en-US" dirty="0"/>
                        <a:t>Assigned</a:t>
                      </a:r>
                    </a:p>
                  </a:txBody>
                  <a:tcPr/>
                </a:tc>
                <a:extLst>
                  <a:ext uri="{0D108BD9-81ED-4DB2-BD59-A6C34878D82A}">
                    <a16:rowId xmlns:a16="http://schemas.microsoft.com/office/drawing/2014/main" val="10000"/>
                  </a:ext>
                </a:extLst>
              </a:tr>
              <a:tr h="591511">
                <a:tc>
                  <a:txBody>
                    <a:bodyPr/>
                    <a:lstStyle/>
                    <a:p>
                      <a:r>
                        <a:rPr lang="en-US" sz="1400" i="1" dirty="0">
                          <a:latin typeface="Arial" charset="0"/>
                          <a:ea typeface="Arial" charset="0"/>
                          <a:cs typeface="Arial" charset="0"/>
                        </a:rPr>
                        <a:t>7. Travel</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altLang="x-none" sz="1200">
                          <a:latin typeface="Arial" charset="0"/>
                          <a:ea typeface="Arial" charset="0"/>
                          <a:cs typeface="Arial" charset="0"/>
                        </a:rPr>
                        <a:t>We encourage pupils to walk, scoot or cycle to schoo</a:t>
                      </a:r>
                      <a:r>
                        <a:rPr lang="en-GB" altLang="x-none" sz="1200" dirty="0">
                          <a:latin typeface="Arial" charset="0"/>
                          <a:ea typeface="Arial" charset="0"/>
                          <a:cs typeface="Arial" charset="0"/>
                        </a:rPr>
                        <a:t>l.</a:t>
                      </a:r>
                      <a:r>
                        <a:rPr lang="x-none" altLang="x-none" sz="1200">
                          <a:latin typeface="Arial" charset="0"/>
                          <a:ea typeface="Arial" charset="0"/>
                          <a:cs typeface="Arial" charset="0"/>
                        </a:rPr>
                        <a:t> We have partnered with </a:t>
                      </a:r>
                      <a:r>
                        <a:rPr lang="en-GB" altLang="x-none" sz="1200" dirty="0">
                          <a:latin typeface="Arial" charset="0"/>
                          <a:ea typeface="Arial" charset="0"/>
                          <a:cs typeface="Arial" charset="0"/>
                        </a:rPr>
                        <a:t>a bus provided by Wiltshire County Council </a:t>
                      </a:r>
                      <a:r>
                        <a:rPr lang="x-none" altLang="x-none" sz="1200">
                          <a:latin typeface="Arial" charset="0"/>
                          <a:ea typeface="Arial" charset="0"/>
                          <a:cs typeface="Arial" charset="0"/>
                        </a:rPr>
                        <a:t>to help our school become as green as possible</a:t>
                      </a:r>
                      <a:endParaRPr lang="en-GB" altLang="x-none" sz="1200" dirty="0">
                        <a:latin typeface="Arial" charset="0"/>
                        <a:ea typeface="Arial" charset="0"/>
                        <a:cs typeface="Arial" charset="0"/>
                      </a:endParaRPr>
                    </a:p>
                  </a:txBody>
                  <a:tcPr/>
                </a:tc>
                <a:tc>
                  <a:txBody>
                    <a:bodyPr/>
                    <a:lstStyle/>
                    <a:p>
                      <a:r>
                        <a:rPr lang="en-US" sz="1800" dirty="0">
                          <a:latin typeface="Arial" charset="0"/>
                          <a:ea typeface="Arial" charset="0"/>
                          <a:cs typeface="Arial" charset="0"/>
                        </a:rPr>
                        <a:t>(HT)</a:t>
                      </a:r>
                    </a:p>
                  </a:txBody>
                  <a:tcPr/>
                </a:tc>
                <a:extLst>
                  <a:ext uri="{0D108BD9-81ED-4DB2-BD59-A6C34878D82A}">
                    <a16:rowId xmlns:a16="http://schemas.microsoft.com/office/drawing/2014/main" val="10001"/>
                  </a:ext>
                </a:extLst>
              </a:tr>
              <a:tr h="725307">
                <a:tc>
                  <a:txBody>
                    <a:bodyPr/>
                    <a:lstStyle/>
                    <a:p>
                      <a:endParaRPr lang="en-US" sz="1400" i="1"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Climate Education/ Green Careers</a:t>
                      </a:r>
                    </a:p>
                  </a:txBody>
                  <a:tcPr/>
                </a:tc>
                <a:tc>
                  <a:txBody>
                    <a:bodyPr/>
                    <a:lstStyle/>
                    <a:p>
                      <a:r>
                        <a:rPr lang="en-US" sz="1200" dirty="0">
                          <a:latin typeface="Arial" charset="0"/>
                          <a:ea typeface="Arial" charset="0"/>
                          <a:cs typeface="Arial" charset="0"/>
                        </a:rPr>
                        <a:t>Parking</a:t>
                      </a:r>
                      <a:r>
                        <a:rPr lang="en-US" sz="1200" baseline="0" dirty="0">
                          <a:latin typeface="Arial" charset="0"/>
                          <a:ea typeface="Arial" charset="0"/>
                          <a:cs typeface="Arial" charset="0"/>
                        </a:rPr>
                        <a:t> with drop-off by the village hall in order to improve air quality at the school and  improve health and safety (H&amp;S). The school also has a bike/scooter rack for safe storage</a:t>
                      </a:r>
                      <a:endParaRPr lang="en-US" sz="1200" dirty="0">
                        <a:latin typeface="Arial" charset="0"/>
                        <a:ea typeface="Arial" charset="0"/>
                        <a:cs typeface="Arial" charset="0"/>
                      </a:endParaRPr>
                    </a:p>
                  </a:txBody>
                  <a:tcPr/>
                </a:tc>
                <a:tc>
                  <a:txBody>
                    <a:bodyPr/>
                    <a:lstStyle/>
                    <a:p>
                      <a:r>
                        <a:rPr lang="en-US" sz="1800" dirty="0">
                          <a:latin typeface="Arial" charset="0"/>
                          <a:ea typeface="Arial" charset="0"/>
                          <a:cs typeface="Arial" charset="0"/>
                        </a:rPr>
                        <a:t>(HT)</a:t>
                      </a:r>
                    </a:p>
                  </a:txBody>
                  <a:tcPr/>
                </a:tc>
                <a:extLst>
                  <a:ext uri="{0D108BD9-81ED-4DB2-BD59-A6C34878D82A}">
                    <a16:rowId xmlns:a16="http://schemas.microsoft.com/office/drawing/2014/main" val="10002"/>
                  </a:ext>
                </a:extLst>
              </a:tr>
              <a:tr h="564128">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Forest</a:t>
                      </a:r>
                      <a:r>
                        <a:rPr lang="en-US" sz="1200" baseline="0" dirty="0">
                          <a:latin typeface="Arial" charset="0"/>
                          <a:ea typeface="Arial" charset="0"/>
                          <a:cs typeface="Arial" charset="0"/>
                        </a:rPr>
                        <a:t> School is administered locally at the school, minimizing carbon footprint. Local trips have included visits to the Living Rainforest (near Newbury), the Castle </a:t>
                      </a:r>
                      <a:r>
                        <a:rPr lang="en-US" sz="1200" baseline="0" dirty="0" err="1">
                          <a:latin typeface="Arial" charset="0"/>
                          <a:ea typeface="Arial" charset="0"/>
                          <a:cs typeface="Arial" charset="0"/>
                        </a:rPr>
                        <a:t>Combe</a:t>
                      </a:r>
                      <a:r>
                        <a:rPr lang="en-US" sz="1200" baseline="0" dirty="0">
                          <a:latin typeface="Arial" charset="0"/>
                          <a:ea typeface="Arial" charset="0"/>
                          <a:cs typeface="Arial" charset="0"/>
                        </a:rPr>
                        <a:t> Racetrack and to a Choir Event to celebrate faith and nature at Bradford-on-Avon</a:t>
                      </a:r>
                      <a:endParaRPr lang="en-US" sz="1200" dirty="0">
                        <a:latin typeface="Arial" charset="0"/>
                        <a:ea typeface="Arial" charset="0"/>
                        <a:cs typeface="Arial" charset="0"/>
                      </a:endParaRPr>
                    </a:p>
                  </a:txBody>
                  <a:tcPr/>
                </a:tc>
                <a:tc>
                  <a:txBody>
                    <a:bodyPr/>
                    <a:lstStyle/>
                    <a:p>
                      <a:r>
                        <a:rPr lang="en-US" sz="1800" dirty="0">
                          <a:latin typeface="Arial" charset="0"/>
                          <a:ea typeface="Arial" charset="0"/>
                          <a:cs typeface="Arial" charset="0"/>
                        </a:rPr>
                        <a:t>(HT)</a:t>
                      </a:r>
                    </a:p>
                  </a:txBody>
                  <a:tcPr/>
                </a:tc>
                <a:extLst>
                  <a:ext uri="{0D108BD9-81ED-4DB2-BD59-A6C34878D82A}">
                    <a16:rowId xmlns:a16="http://schemas.microsoft.com/office/drawing/2014/main" val="10003"/>
                  </a:ext>
                </a:extLst>
              </a:tr>
              <a:tr h="482255">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a:latin typeface="Arial" charset="0"/>
                          <a:ea typeface="Arial" charset="0"/>
                          <a:cs typeface="Arial" charset="0"/>
                        </a:rPr>
                        <a:t>PGL outdoor school activities take place in November each year and are based locally in Swindon (hence low carbon footprint) </a:t>
                      </a:r>
                      <a:r>
                        <a:rPr lang="mr-IN" sz="1200" baseline="0" dirty="0">
                          <a:latin typeface="Arial" charset="0"/>
                          <a:ea typeface="Arial" charset="0"/>
                          <a:cs typeface="Arial" charset="0"/>
                        </a:rPr>
                        <a:t>–</a:t>
                      </a:r>
                      <a:r>
                        <a:rPr lang="en-US" sz="1200" baseline="0" dirty="0">
                          <a:latin typeface="Arial" charset="0"/>
                          <a:ea typeface="Arial" charset="0"/>
                          <a:cs typeface="Arial" charset="0"/>
                        </a:rPr>
                        <a:t> NB: Year 6 only</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Arial" charset="0"/>
                          <a:ea typeface="Arial" charset="0"/>
                          <a:cs typeface="Arial" charset="0"/>
                        </a:rPr>
                        <a:t>(HT)</a:t>
                      </a:r>
                    </a:p>
                  </a:txBody>
                  <a:tcPr/>
                </a:tc>
                <a:extLst>
                  <a:ext uri="{0D108BD9-81ED-4DB2-BD59-A6C34878D82A}">
                    <a16:rowId xmlns:a16="http://schemas.microsoft.com/office/drawing/2014/main" val="10004"/>
                  </a:ext>
                </a:extLst>
              </a:tr>
              <a:tr h="309839">
                <a:tc>
                  <a:txBody>
                    <a:bodyPr/>
                    <a:lstStyle/>
                    <a:p>
                      <a:endParaRPr lang="en-US" sz="1400" dirty="0">
                        <a:latin typeface="Arial" charset="0"/>
                        <a:ea typeface="Arial" charset="0"/>
                        <a:cs typeface="Arial" charset="0"/>
                      </a:endParaRPr>
                    </a:p>
                  </a:txBody>
                  <a:tcPr/>
                </a:tc>
                <a:tc>
                  <a:txBody>
                    <a:bodyPr/>
                    <a:lstStyle/>
                    <a:p>
                      <a:endParaRPr lang="en-US" sz="1600" dirty="0">
                        <a:latin typeface="Arial" charset="0"/>
                        <a:ea typeface="Arial" charset="0"/>
                        <a:cs typeface="Arial" charset="0"/>
                      </a:endParaRPr>
                    </a:p>
                  </a:txBody>
                  <a:tcPr/>
                </a:tc>
                <a:tc>
                  <a:txBody>
                    <a:bodyPr/>
                    <a:lstStyle/>
                    <a:p>
                      <a:endParaRPr lang="en-US" sz="1600" dirty="0">
                        <a:latin typeface="Arial" charset="0"/>
                        <a:ea typeface="Arial" charset="0"/>
                        <a:cs typeface="Arial" charset="0"/>
                      </a:endParaRPr>
                    </a:p>
                  </a:txBody>
                  <a:tcPr/>
                </a:tc>
                <a:tc>
                  <a:txBody>
                    <a:bodyPr/>
                    <a:lstStyle/>
                    <a:p>
                      <a:endParaRPr lang="en-US" sz="1800" dirty="0">
                        <a:latin typeface="Arial" charset="0"/>
                        <a:ea typeface="Arial" charset="0"/>
                        <a:cs typeface="Arial" charset="0"/>
                      </a:endParaRPr>
                    </a:p>
                  </a:txBody>
                  <a:tcPr/>
                </a:tc>
                <a:extLst>
                  <a:ext uri="{0D108BD9-81ED-4DB2-BD59-A6C34878D82A}">
                    <a16:rowId xmlns:a16="http://schemas.microsoft.com/office/drawing/2014/main" val="10005"/>
                  </a:ext>
                </a:extLst>
              </a:tr>
              <a:tr h="422508">
                <a:tc>
                  <a:txBody>
                    <a:bodyPr/>
                    <a:lstStyle/>
                    <a:p>
                      <a:r>
                        <a:rPr lang="en-US" sz="1400" i="1" dirty="0">
                          <a:latin typeface="Arial" charset="0"/>
                          <a:ea typeface="Arial" charset="0"/>
                          <a:cs typeface="Arial" charset="0"/>
                        </a:rPr>
                        <a:t>8. Procurement</a:t>
                      </a:r>
                    </a:p>
                  </a:txBody>
                  <a:tcPr/>
                </a:tc>
                <a:tc>
                  <a:txBody>
                    <a:bodyPr/>
                    <a:lstStyle/>
                    <a:p>
                      <a:r>
                        <a:rPr lang="en-US" sz="1400" dirty="0">
                          <a:latin typeface="Arial" charset="0"/>
                          <a:ea typeface="Arial" charset="0"/>
                          <a:cs typeface="Arial" charset="0"/>
                        </a:rPr>
                        <a:t>Decarbonization</a:t>
                      </a:r>
                    </a:p>
                  </a:txBody>
                  <a:tcPr/>
                </a:tc>
                <a:tc>
                  <a:txBody>
                    <a:bodyPr/>
                    <a:lstStyle/>
                    <a:p>
                      <a:r>
                        <a:rPr lang="en-US" sz="1200" dirty="0">
                          <a:latin typeface="Arial" charset="0"/>
                          <a:ea typeface="Arial" charset="0"/>
                          <a:cs typeface="Arial" charset="0"/>
                        </a:rPr>
                        <a:t>Procurement contracts go through</a:t>
                      </a:r>
                      <a:r>
                        <a:rPr lang="en-US" sz="1200" baseline="0" dirty="0">
                          <a:latin typeface="Arial" charset="0"/>
                          <a:ea typeface="Arial" charset="0"/>
                          <a:cs typeface="Arial" charset="0"/>
                        </a:rPr>
                        <a:t> (and are approved by) the Full Governing Board (FGB)</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6"/>
                  </a:ext>
                </a:extLst>
              </a:tr>
              <a:tr h="338007">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r>
                        <a:rPr lang="en-US" sz="1200" dirty="0">
                          <a:latin typeface="Arial" charset="0"/>
                          <a:ea typeface="Arial" charset="0"/>
                          <a:cs typeface="Arial" charset="0"/>
                        </a:rPr>
                        <a:t>Resource</a:t>
                      </a:r>
                      <a:r>
                        <a:rPr lang="en-US" sz="1200" baseline="0" dirty="0">
                          <a:latin typeface="Arial" charset="0"/>
                          <a:ea typeface="Arial" charset="0"/>
                          <a:cs typeface="Arial" charset="0"/>
                        </a:rPr>
                        <a:t> ordering is conducted just-in-time (JIT) basis in order to improve efficiencies</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7"/>
                  </a:ext>
                </a:extLst>
              </a:tr>
              <a:tr h="422508">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Local contractors are used for</a:t>
                      </a:r>
                      <a:r>
                        <a:rPr lang="en-US" sz="1200" baseline="0" dirty="0">
                          <a:latin typeface="Arial" charset="0"/>
                          <a:ea typeface="Arial" charset="0"/>
                          <a:cs typeface="Arial" charset="0"/>
                        </a:rPr>
                        <a:t> supply of food under current supply chain management (SCM) arrangements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8"/>
                  </a:ext>
                </a:extLst>
              </a:tr>
              <a:tr h="591511">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There is a recycling school uniform for children in Chippenham located at chippenhamuniformexchange.org.uk. Parents can </a:t>
                      </a:r>
                      <a:r>
                        <a:rPr lang="en-US" sz="1200" baseline="0" dirty="0">
                          <a:latin typeface="Arial" charset="0"/>
                          <a:ea typeface="Arial" charset="0"/>
                          <a:cs typeface="Arial" charset="0"/>
                        </a:rPr>
                        <a:t>make requests from the </a:t>
                      </a:r>
                      <a:r>
                        <a:rPr lang="en-US" sz="1200" dirty="0">
                          <a:latin typeface="Arial" charset="0"/>
                          <a:ea typeface="Arial" charset="0"/>
                          <a:cs typeface="Arial" charset="0"/>
                        </a:rPr>
                        <a:t>next pop-up shop. There are also 4 local donor locations.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0" dirty="0">
                          <a:latin typeface="Arial" charset="0"/>
                          <a:ea typeface="Arial" charset="0"/>
                          <a:cs typeface="Arial" charset="0"/>
                        </a:rPr>
                        <a:t>F&amp;P/BM</a:t>
                      </a:r>
                    </a:p>
                  </a:txBody>
                  <a:tcPr/>
                </a:tc>
                <a:extLst>
                  <a:ext uri="{0D108BD9-81ED-4DB2-BD59-A6C34878D82A}">
                    <a16:rowId xmlns:a16="http://schemas.microsoft.com/office/drawing/2014/main" val="10009"/>
                  </a:ext>
                </a:extLst>
              </a:tr>
              <a:tr h="402948">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i="0" dirty="0">
                        <a:latin typeface="Arial" charset="0"/>
                        <a:ea typeface="Arial" charset="0"/>
                        <a:cs typeface="Arial" charset="0"/>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06691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0515600" cy="1458119"/>
          </a:xfrm>
        </p:spPr>
        <p:txBody>
          <a:bodyPr>
            <a:normAutofit/>
          </a:bodyPr>
          <a:lstStyle/>
          <a:p>
            <a:r>
              <a:rPr lang="en-US" sz="4000" dirty="0">
                <a:latin typeface="Arial" charset="0"/>
                <a:ea typeface="Arial" charset="0"/>
                <a:cs typeface="Arial" charset="0"/>
              </a:rPr>
              <a:t>By Brook Valley’s Future Plans (1/2) </a:t>
            </a:r>
            <a:endParaRPr lang="en-US" sz="4000" dirty="0">
              <a:solidFill>
                <a:srgbClr val="0432FF"/>
              </a:solidFill>
              <a:latin typeface="Arial" charset="0"/>
              <a:ea typeface="Arial" charset="0"/>
              <a:cs typeface="Arial" charset="0"/>
            </a:endParaRP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80817375"/>
              </p:ext>
            </p:extLst>
          </p:nvPr>
        </p:nvGraphicFramePr>
        <p:xfrm>
          <a:off x="977328" y="1075793"/>
          <a:ext cx="10376471" cy="5188180"/>
        </p:xfrm>
        <a:graphic>
          <a:graphicData uri="http://schemas.openxmlformats.org/drawingml/2006/table">
            <a:tbl>
              <a:tblPr firstRow="1" bandRow="1">
                <a:tableStyleId>{5C22544A-7EE6-4342-B048-85BDC9FD1C3A}</a:tableStyleId>
              </a:tblPr>
              <a:tblGrid>
                <a:gridCol w="1342791">
                  <a:extLst>
                    <a:ext uri="{9D8B030D-6E8A-4147-A177-3AD203B41FA5}">
                      <a16:colId xmlns:a16="http://schemas.microsoft.com/office/drawing/2014/main" val="20000"/>
                    </a:ext>
                  </a:extLst>
                </a:gridCol>
                <a:gridCol w="1555845">
                  <a:extLst>
                    <a:ext uri="{9D8B030D-6E8A-4147-A177-3AD203B41FA5}">
                      <a16:colId xmlns:a16="http://schemas.microsoft.com/office/drawing/2014/main" val="20001"/>
                    </a:ext>
                  </a:extLst>
                </a:gridCol>
                <a:gridCol w="5472752">
                  <a:extLst>
                    <a:ext uri="{9D8B030D-6E8A-4147-A177-3AD203B41FA5}">
                      <a16:colId xmlns:a16="http://schemas.microsoft.com/office/drawing/2014/main" val="20002"/>
                    </a:ext>
                  </a:extLst>
                </a:gridCol>
                <a:gridCol w="873457">
                  <a:extLst>
                    <a:ext uri="{9D8B030D-6E8A-4147-A177-3AD203B41FA5}">
                      <a16:colId xmlns:a16="http://schemas.microsoft.com/office/drawing/2014/main" val="20003"/>
                    </a:ext>
                  </a:extLst>
                </a:gridCol>
                <a:gridCol w="1131626">
                  <a:extLst>
                    <a:ext uri="{9D8B030D-6E8A-4147-A177-3AD203B41FA5}">
                      <a16:colId xmlns:a16="http://schemas.microsoft.com/office/drawing/2014/main" val="20004"/>
                    </a:ext>
                  </a:extLst>
                </a:gridCol>
              </a:tblGrid>
              <a:tr h="306680">
                <a:tc>
                  <a:txBody>
                    <a:bodyPr/>
                    <a:lstStyle/>
                    <a:p>
                      <a:r>
                        <a:rPr lang="en-US" dirty="0"/>
                        <a:t>Activity</a:t>
                      </a:r>
                    </a:p>
                  </a:txBody>
                  <a:tcPr/>
                </a:tc>
                <a:tc>
                  <a:txBody>
                    <a:bodyPr/>
                    <a:lstStyle/>
                    <a:p>
                      <a:r>
                        <a:rPr lang="en-US" dirty="0"/>
                        <a:t>DoE Pillar</a:t>
                      </a:r>
                    </a:p>
                  </a:txBody>
                  <a:tcPr/>
                </a:tc>
                <a:tc>
                  <a:txBody>
                    <a:bodyPr/>
                    <a:lstStyle/>
                    <a:p>
                      <a:r>
                        <a:rPr lang="en-US" dirty="0"/>
                        <a:t>Actions to</a:t>
                      </a:r>
                      <a:r>
                        <a:rPr lang="en-US" baseline="0" dirty="0"/>
                        <a:t> be </a:t>
                      </a:r>
                      <a:r>
                        <a:rPr lang="en-US" dirty="0"/>
                        <a:t>taken</a:t>
                      </a:r>
                    </a:p>
                  </a:txBody>
                  <a:tcPr/>
                </a:tc>
                <a:tc>
                  <a:txBody>
                    <a:bodyPr/>
                    <a:lstStyle/>
                    <a:p>
                      <a:r>
                        <a:rPr lang="en-US" dirty="0"/>
                        <a:t>Time-table</a:t>
                      </a:r>
                    </a:p>
                  </a:txBody>
                  <a:tcPr/>
                </a:tc>
                <a:tc>
                  <a:txBody>
                    <a:bodyPr/>
                    <a:lstStyle/>
                    <a:p>
                      <a:r>
                        <a:rPr lang="en-US" dirty="0"/>
                        <a:t>Owner(s)</a:t>
                      </a:r>
                    </a:p>
                  </a:txBody>
                  <a:tcPr/>
                </a:tc>
                <a:extLst>
                  <a:ext uri="{0D108BD9-81ED-4DB2-BD59-A6C34878D82A}">
                    <a16:rowId xmlns:a16="http://schemas.microsoft.com/office/drawing/2014/main" val="10000"/>
                  </a:ext>
                </a:extLst>
              </a:tr>
              <a:tr h="434463">
                <a:tc>
                  <a:txBody>
                    <a:bodyPr/>
                    <a:lstStyle/>
                    <a:p>
                      <a:r>
                        <a:rPr lang="en-US" sz="1400" i="1" dirty="0">
                          <a:latin typeface="Arial" charset="0"/>
                          <a:ea typeface="Arial" charset="0"/>
                          <a:cs typeface="Arial" charset="0"/>
                        </a:rPr>
                        <a:t>1. Curriculum</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 Green Careers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Arial" charset="0"/>
                          <a:ea typeface="Arial" charset="0"/>
                          <a:cs typeface="Arial" charset="0"/>
                        </a:rPr>
                        <a:t>The Science curriculum to be reinforced to drill down to</a:t>
                      </a:r>
                      <a:r>
                        <a:rPr lang="en-US" sz="1200" kern="1200" baseline="0" dirty="0">
                          <a:solidFill>
                            <a:schemeClr val="tx1"/>
                          </a:solidFill>
                          <a:effectLst/>
                          <a:latin typeface="Arial" charset="0"/>
                          <a:ea typeface="Arial" charset="0"/>
                          <a:cs typeface="Arial" charset="0"/>
                        </a:rPr>
                        <a:t> cover local fauna and flora across Wiltshire in conjunction with established groups e.g. Wiltshire Mammals Group, Wiltshire Wildlife Trust and Wiltshire Climate Alliance. </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Arial" charset="0"/>
                          <a:ea typeface="Arial" charset="0"/>
                          <a:cs typeface="Arial" charset="0"/>
                        </a:rPr>
                        <a:t>2026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CT&amp;L</a:t>
                      </a:r>
                    </a:p>
                  </a:txBody>
                  <a:tcPr/>
                </a:tc>
                <a:extLst>
                  <a:ext uri="{0D108BD9-81ED-4DB2-BD59-A6C34878D82A}">
                    <a16:rowId xmlns:a16="http://schemas.microsoft.com/office/drawing/2014/main" val="10001"/>
                  </a:ext>
                </a:extLst>
              </a:tr>
              <a:tr h="434463">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 Green Careers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Arial" charset="0"/>
                          <a:ea typeface="Arial" charset="0"/>
                          <a:cs typeface="Arial" charset="0"/>
                        </a:rPr>
                        <a:t>Explore the means to co-develop apprenticeships for different age groups  with </a:t>
                      </a:r>
                      <a:r>
                        <a:rPr lang="en-US" sz="1200" kern="1200" baseline="0" dirty="0" err="1">
                          <a:solidFill>
                            <a:schemeClr val="tx1"/>
                          </a:solidFill>
                          <a:effectLst/>
                          <a:latin typeface="Arial" charset="0"/>
                          <a:ea typeface="Arial" charset="0"/>
                          <a:cs typeface="Arial" charset="0"/>
                        </a:rPr>
                        <a:t>Lackham</a:t>
                      </a:r>
                      <a:r>
                        <a:rPr lang="en-US" sz="1200" kern="1200" baseline="0" dirty="0">
                          <a:solidFill>
                            <a:schemeClr val="tx1"/>
                          </a:solidFill>
                          <a:effectLst/>
                          <a:latin typeface="Arial" charset="0"/>
                          <a:ea typeface="Arial" charset="0"/>
                          <a:cs typeface="Arial" charset="0"/>
                        </a:rPr>
                        <a:t> Courses</a:t>
                      </a:r>
                      <a:endParaRPr lang="en-US" sz="1200" dirty="0">
                        <a:solidFill>
                          <a:schemeClr val="tx1"/>
                        </a:solidFill>
                        <a:latin typeface="Arial" charset="0"/>
                        <a:ea typeface="Arial" charset="0"/>
                        <a:cs typeface="Arial" charset="0"/>
                      </a:endParaRPr>
                    </a:p>
                  </a:txBody>
                  <a:tcPr/>
                </a:tc>
                <a:tc>
                  <a:txBody>
                    <a:bodyPr/>
                    <a:lstStyle/>
                    <a:p>
                      <a:r>
                        <a:rPr lang="en-US" sz="1200" dirty="0">
                          <a:solidFill>
                            <a:schemeClr val="tx1"/>
                          </a:solidFill>
                          <a:latin typeface="Arial" charset="0"/>
                          <a:ea typeface="Arial" charset="0"/>
                          <a:cs typeface="Arial" charset="0"/>
                        </a:rPr>
                        <a:t>2026</a:t>
                      </a:r>
                    </a:p>
                  </a:txBody>
                  <a:tcPr/>
                </a:tc>
                <a:tc>
                  <a:txBody>
                    <a:bodyPr/>
                    <a:lstStyle/>
                    <a:p>
                      <a:r>
                        <a:rPr lang="en-US" sz="1400" dirty="0">
                          <a:latin typeface="Arial" charset="0"/>
                          <a:ea typeface="Arial" charset="0"/>
                          <a:cs typeface="Arial" charset="0"/>
                        </a:rPr>
                        <a:t>F&amp;E/HT</a:t>
                      </a:r>
                    </a:p>
                  </a:txBody>
                  <a:tcPr/>
                </a:tc>
                <a:extLst>
                  <a:ext uri="{0D108BD9-81ED-4DB2-BD59-A6C34878D82A}">
                    <a16:rowId xmlns:a16="http://schemas.microsoft.com/office/drawing/2014/main" val="10002"/>
                  </a:ext>
                </a:extLst>
              </a:tr>
              <a:tr h="536690">
                <a:tc>
                  <a:txBody>
                    <a:bodyPr/>
                    <a:lstStyle/>
                    <a:p>
                      <a:r>
                        <a:rPr lang="en-US" sz="1400" i="1" dirty="0">
                          <a:latin typeface="Arial" charset="0"/>
                          <a:ea typeface="Arial" charset="0"/>
                          <a:cs typeface="Arial" charset="0"/>
                        </a:rPr>
                        <a:t>2. Energy Efficiency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Arial" charset="0"/>
                          <a:ea typeface="Arial" charset="0"/>
                          <a:cs typeface="Arial" charset="0"/>
                        </a:rPr>
                        <a:t>Scope of Year 6 solar farm exploratory work to be extended to cover more sources of alternative energy e.g. heat exchangers,</a:t>
                      </a:r>
                      <a:r>
                        <a:rPr lang="en-US" sz="1200" baseline="0" dirty="0">
                          <a:solidFill>
                            <a:schemeClr val="tx1"/>
                          </a:solidFill>
                          <a:latin typeface="Arial" charset="0"/>
                          <a:ea typeface="Arial" charset="0"/>
                          <a:cs typeface="Arial" charset="0"/>
                        </a:rPr>
                        <a:t> wind-power (and over time, biofuel generation)</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latin typeface="Arial" charset="0"/>
                          <a:ea typeface="Arial" charset="0"/>
                          <a:cs typeface="Arial" charset="0"/>
                        </a:rPr>
                        <a:t>2026 onwards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F&amp;P/BM</a:t>
                      </a:r>
                    </a:p>
                  </a:txBody>
                  <a:tcPr/>
                </a:tc>
                <a:extLst>
                  <a:ext uri="{0D108BD9-81ED-4DB2-BD59-A6C34878D82A}">
                    <a16:rowId xmlns:a16="http://schemas.microsoft.com/office/drawing/2014/main" val="10003"/>
                  </a:ext>
                </a:extLst>
              </a:tr>
              <a:tr h="536690">
                <a:tc>
                  <a:txBody>
                    <a:bodyPr/>
                    <a:lstStyle/>
                    <a:p>
                      <a:r>
                        <a:rPr lang="en-US" sz="1400" i="1" dirty="0">
                          <a:latin typeface="Arial" charset="0"/>
                          <a:ea typeface="Arial" charset="0"/>
                          <a:cs typeface="Arial" charset="0"/>
                        </a:rPr>
                        <a:t>3. Nutrition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Climate Education/ Green Careers</a:t>
                      </a:r>
                    </a:p>
                  </a:txBody>
                  <a:tcPr/>
                </a:tc>
                <a:tc>
                  <a:txBody>
                    <a:bodyPr/>
                    <a:lstStyle/>
                    <a:p>
                      <a:r>
                        <a:rPr lang="en-US" sz="1200" dirty="0">
                          <a:latin typeface="Arial" charset="0"/>
                          <a:ea typeface="Arial" charset="0"/>
                          <a:cs typeface="Arial" charset="0"/>
                        </a:rPr>
                        <a:t>Consider</a:t>
                      </a:r>
                      <a:r>
                        <a:rPr lang="en-US" sz="1200" baseline="0" dirty="0">
                          <a:latin typeface="Arial" charset="0"/>
                          <a:ea typeface="Arial" charset="0"/>
                          <a:cs typeface="Arial" charset="0"/>
                        </a:rPr>
                        <a:t> the merits of also including other dietary options (e.g. vegan) with </a:t>
                      </a:r>
                      <a:r>
                        <a:rPr lang="en-US" sz="1200" dirty="0">
                          <a:latin typeface="Arial" charset="0"/>
                          <a:ea typeface="Arial" charset="0"/>
                          <a:cs typeface="Arial" charset="0"/>
                        </a:rPr>
                        <a:t>continued attention paid to particular</a:t>
                      </a:r>
                      <a:r>
                        <a:rPr lang="en-US" sz="1200" baseline="0" dirty="0">
                          <a:latin typeface="Arial" charset="0"/>
                          <a:ea typeface="Arial" charset="0"/>
                          <a:cs typeface="Arial" charset="0"/>
                        </a:rPr>
                        <a:t> allergies and enhanced nutrition (e.g. following regenerative farming lines?)</a:t>
                      </a:r>
                      <a:endParaRPr lang="en-US" sz="12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latin typeface="Arial" charset="0"/>
                          <a:ea typeface="Arial" charset="0"/>
                          <a:cs typeface="Arial" charset="0"/>
                        </a:rPr>
                        <a:t>2026 onwards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F&amp;P/BM</a:t>
                      </a:r>
                    </a:p>
                  </a:txBody>
                  <a:tcPr/>
                </a:tc>
                <a:extLst>
                  <a:ext uri="{0D108BD9-81ED-4DB2-BD59-A6C34878D82A}">
                    <a16:rowId xmlns:a16="http://schemas.microsoft.com/office/drawing/2014/main" val="10004"/>
                  </a:ext>
                </a:extLst>
              </a:tr>
              <a:tr h="536690">
                <a:tc>
                  <a:txBody>
                    <a:bodyPr/>
                    <a:lstStyle/>
                    <a:p>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Arial" charset="0"/>
                          <a:ea typeface="Arial" charset="0"/>
                          <a:cs typeface="Arial" charset="0"/>
                        </a:rPr>
                        <a:t>Active</a:t>
                      </a:r>
                      <a:r>
                        <a:rPr lang="en-US" sz="1200" baseline="0" dirty="0">
                          <a:solidFill>
                            <a:schemeClr val="tx1"/>
                          </a:solidFill>
                          <a:latin typeface="Arial" charset="0"/>
                          <a:ea typeface="Arial" charset="0"/>
                          <a:cs typeface="Arial" charset="0"/>
                        </a:rPr>
                        <a:t> monitoring and management of the </a:t>
                      </a:r>
                      <a:r>
                        <a:rPr lang="en-US" sz="1200" dirty="0">
                          <a:solidFill>
                            <a:schemeClr val="tx1"/>
                          </a:solidFill>
                          <a:latin typeface="Arial" charset="0"/>
                          <a:ea typeface="Arial" charset="0"/>
                          <a:cs typeface="Arial" charset="0"/>
                        </a:rPr>
                        <a:t>commitment by </a:t>
                      </a:r>
                      <a:r>
                        <a:rPr lang="en-US" sz="1200" baseline="0" dirty="0">
                          <a:solidFill>
                            <a:schemeClr val="tx1"/>
                          </a:solidFill>
                          <a:latin typeface="Arial" charset="0"/>
                          <a:ea typeface="Arial" charset="0"/>
                          <a:cs typeface="Arial" charset="0"/>
                        </a:rPr>
                        <a:t>Edwards &amp; Ward </a:t>
                      </a:r>
                      <a:r>
                        <a:rPr lang="en-US" sz="1200" dirty="0">
                          <a:solidFill>
                            <a:schemeClr val="tx1"/>
                          </a:solidFill>
                          <a:latin typeface="Arial" charset="0"/>
                          <a:ea typeface="Arial" charset="0"/>
                          <a:cs typeface="Arial" charset="0"/>
                        </a:rPr>
                        <a:t>to ensure that</a:t>
                      </a:r>
                      <a:r>
                        <a:rPr lang="en-US" sz="1200" baseline="0" dirty="0">
                          <a:solidFill>
                            <a:schemeClr val="tx1"/>
                          </a:solidFill>
                          <a:latin typeface="Arial" charset="0"/>
                          <a:ea typeface="Arial" charset="0"/>
                          <a:cs typeface="Arial" charset="0"/>
                        </a:rPr>
                        <a:t> food supply chains are fully traceable. Use the results/KPIs of the same to inform the curriculum e.g. tracking the life of a school lunch!</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latin typeface="Arial" charset="0"/>
                          <a:ea typeface="Arial" charset="0"/>
                          <a:cs typeface="Arial" charset="0"/>
                        </a:rPr>
                        <a:t>2026 onwards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F&amp;P/CT&amp;L</a:t>
                      </a:r>
                    </a:p>
                  </a:txBody>
                  <a:tcPr/>
                </a:tc>
                <a:extLst>
                  <a:ext uri="{0D108BD9-81ED-4DB2-BD59-A6C34878D82A}">
                    <a16:rowId xmlns:a16="http://schemas.microsoft.com/office/drawing/2014/main" val="10005"/>
                  </a:ext>
                </a:extLst>
              </a:tr>
              <a:tr h="536690">
                <a:tc>
                  <a:txBody>
                    <a:bodyPr/>
                    <a:lstStyle/>
                    <a:p>
                      <a:r>
                        <a:rPr lang="en-US" sz="1400" i="1" dirty="0">
                          <a:latin typeface="Arial" charset="0"/>
                          <a:ea typeface="Arial" charset="0"/>
                          <a:cs typeface="Arial" charset="0"/>
                        </a:rPr>
                        <a:t>4. Waste Efficiency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Arial" charset="0"/>
                          <a:ea typeface="Arial" charset="0"/>
                          <a:cs typeface="Arial" charset="0"/>
                        </a:rPr>
                        <a:t>Pioneering</a:t>
                      </a:r>
                      <a:r>
                        <a:rPr lang="en-US" sz="1200" baseline="0" dirty="0">
                          <a:solidFill>
                            <a:schemeClr val="tx1"/>
                          </a:solidFill>
                          <a:latin typeface="Arial" charset="0"/>
                          <a:ea typeface="Arial" charset="0"/>
                          <a:cs typeface="Arial" charset="0"/>
                        </a:rPr>
                        <a:t> new ways to cut expenditure and waste in a manageable manner, including fulfilling </a:t>
                      </a:r>
                      <a:r>
                        <a:rPr lang="en-US" sz="1200" dirty="0">
                          <a:solidFill>
                            <a:schemeClr val="tx1"/>
                          </a:solidFill>
                          <a:latin typeface="Arial" charset="0"/>
                          <a:ea typeface="Arial" charset="0"/>
                          <a:cs typeface="Arial" charset="0"/>
                        </a:rPr>
                        <a:t>paperless communication with suppliers and recyclers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latin typeface="Arial" charset="0"/>
                          <a:ea typeface="Arial" charset="0"/>
                          <a:cs typeface="Arial" charset="0"/>
                        </a:rPr>
                        <a:t>2026 onwards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F&amp;P/BM</a:t>
                      </a:r>
                    </a:p>
                  </a:txBody>
                  <a:tcPr/>
                </a:tc>
                <a:extLst>
                  <a:ext uri="{0D108BD9-81ED-4DB2-BD59-A6C34878D82A}">
                    <a16:rowId xmlns:a16="http://schemas.microsoft.com/office/drawing/2014/main" val="10006"/>
                  </a:ext>
                </a:extLst>
              </a:tr>
              <a:tr h="536690">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charset="0"/>
                          <a:ea typeface="Arial" charset="0"/>
                          <a:cs typeface="Arial" charset="0"/>
                        </a:rPr>
                        <a:t>Recycling Super-</a:t>
                      </a:r>
                      <a:r>
                        <a:rPr lang="en-US" sz="1200" baseline="0" dirty="0">
                          <a:latin typeface="Arial" charset="0"/>
                          <a:ea typeface="Arial" charset="0"/>
                          <a:cs typeface="Arial" charset="0"/>
                        </a:rPr>
                        <a:t>hero award to be introduced (see Geography curriculum)</a:t>
                      </a:r>
                      <a:endParaRPr lang="en-US" sz="1200" dirty="0">
                        <a:solidFill>
                          <a:srgbClr val="FF0000"/>
                        </a:solidFill>
                        <a:latin typeface="Arial" charset="0"/>
                        <a:ea typeface="Arial" charset="0"/>
                        <a:cs typeface="Arial" charset="0"/>
                      </a:endParaRPr>
                    </a:p>
                  </a:txBody>
                  <a:tcPr/>
                </a:tc>
                <a:tc>
                  <a:txBody>
                    <a:bodyPr/>
                    <a:lstStyle/>
                    <a:p>
                      <a:r>
                        <a:rPr lang="en-US" sz="1200" dirty="0">
                          <a:solidFill>
                            <a:schemeClr val="tx1"/>
                          </a:solidFill>
                          <a:latin typeface="Arial" charset="0"/>
                          <a:ea typeface="Arial" charset="0"/>
                          <a:cs typeface="Arial" charset="0"/>
                        </a:rPr>
                        <a:t>2026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CT&amp;L/F&amp;P</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059478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0515600" cy="1458119"/>
          </a:xfrm>
        </p:spPr>
        <p:txBody>
          <a:bodyPr>
            <a:normAutofit/>
          </a:bodyPr>
          <a:lstStyle/>
          <a:p>
            <a:r>
              <a:rPr lang="en-US" sz="4000" dirty="0">
                <a:latin typeface="Arial" charset="0"/>
                <a:ea typeface="Arial" charset="0"/>
                <a:cs typeface="Arial" charset="0"/>
              </a:rPr>
              <a:t>By Brook Valley’s Future Plans (2/2) </a:t>
            </a: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586775936"/>
              </p:ext>
            </p:extLst>
          </p:nvPr>
        </p:nvGraphicFramePr>
        <p:xfrm>
          <a:off x="977328" y="1075793"/>
          <a:ext cx="10376471" cy="4901910"/>
        </p:xfrm>
        <a:graphic>
          <a:graphicData uri="http://schemas.openxmlformats.org/drawingml/2006/table">
            <a:tbl>
              <a:tblPr firstRow="1" bandRow="1">
                <a:tableStyleId>{5C22544A-7EE6-4342-B048-85BDC9FD1C3A}</a:tableStyleId>
              </a:tblPr>
              <a:tblGrid>
                <a:gridCol w="1397382">
                  <a:extLst>
                    <a:ext uri="{9D8B030D-6E8A-4147-A177-3AD203B41FA5}">
                      <a16:colId xmlns:a16="http://schemas.microsoft.com/office/drawing/2014/main" val="20000"/>
                    </a:ext>
                  </a:extLst>
                </a:gridCol>
                <a:gridCol w="1501254">
                  <a:extLst>
                    <a:ext uri="{9D8B030D-6E8A-4147-A177-3AD203B41FA5}">
                      <a16:colId xmlns:a16="http://schemas.microsoft.com/office/drawing/2014/main" val="20001"/>
                    </a:ext>
                  </a:extLst>
                </a:gridCol>
                <a:gridCol w="5472752">
                  <a:extLst>
                    <a:ext uri="{9D8B030D-6E8A-4147-A177-3AD203B41FA5}">
                      <a16:colId xmlns:a16="http://schemas.microsoft.com/office/drawing/2014/main" val="20002"/>
                    </a:ext>
                  </a:extLst>
                </a:gridCol>
                <a:gridCol w="873457">
                  <a:extLst>
                    <a:ext uri="{9D8B030D-6E8A-4147-A177-3AD203B41FA5}">
                      <a16:colId xmlns:a16="http://schemas.microsoft.com/office/drawing/2014/main" val="20003"/>
                    </a:ext>
                  </a:extLst>
                </a:gridCol>
                <a:gridCol w="1131626">
                  <a:extLst>
                    <a:ext uri="{9D8B030D-6E8A-4147-A177-3AD203B41FA5}">
                      <a16:colId xmlns:a16="http://schemas.microsoft.com/office/drawing/2014/main" val="20004"/>
                    </a:ext>
                  </a:extLst>
                </a:gridCol>
              </a:tblGrid>
              <a:tr h="306680">
                <a:tc>
                  <a:txBody>
                    <a:bodyPr/>
                    <a:lstStyle/>
                    <a:p>
                      <a:r>
                        <a:rPr lang="en-US" dirty="0"/>
                        <a:t>Activity</a:t>
                      </a:r>
                    </a:p>
                  </a:txBody>
                  <a:tcPr/>
                </a:tc>
                <a:tc>
                  <a:txBody>
                    <a:bodyPr/>
                    <a:lstStyle/>
                    <a:p>
                      <a:r>
                        <a:rPr lang="en-US" dirty="0"/>
                        <a:t>DoE Pillar</a:t>
                      </a:r>
                    </a:p>
                  </a:txBody>
                  <a:tcPr/>
                </a:tc>
                <a:tc>
                  <a:txBody>
                    <a:bodyPr/>
                    <a:lstStyle/>
                    <a:p>
                      <a:r>
                        <a:rPr lang="en-US" dirty="0"/>
                        <a:t>Actions to</a:t>
                      </a:r>
                      <a:r>
                        <a:rPr lang="en-US" baseline="0" dirty="0"/>
                        <a:t> be </a:t>
                      </a:r>
                      <a:r>
                        <a:rPr lang="en-US" dirty="0"/>
                        <a:t>taken</a:t>
                      </a:r>
                    </a:p>
                  </a:txBody>
                  <a:tcPr/>
                </a:tc>
                <a:tc>
                  <a:txBody>
                    <a:bodyPr/>
                    <a:lstStyle/>
                    <a:p>
                      <a:r>
                        <a:rPr lang="en-US" dirty="0"/>
                        <a:t>Time-table</a:t>
                      </a:r>
                    </a:p>
                  </a:txBody>
                  <a:tcPr/>
                </a:tc>
                <a:tc>
                  <a:txBody>
                    <a:bodyPr/>
                    <a:lstStyle/>
                    <a:p>
                      <a:r>
                        <a:rPr lang="en-US" dirty="0"/>
                        <a:t>Owner(s)</a:t>
                      </a:r>
                    </a:p>
                  </a:txBody>
                  <a:tcPr/>
                </a:tc>
                <a:extLst>
                  <a:ext uri="{0D108BD9-81ED-4DB2-BD59-A6C34878D82A}">
                    <a16:rowId xmlns:a16="http://schemas.microsoft.com/office/drawing/2014/main" val="10000"/>
                  </a:ext>
                </a:extLst>
              </a:tr>
              <a:tr h="434463">
                <a:tc>
                  <a:txBody>
                    <a:bodyPr/>
                    <a:lstStyle/>
                    <a:p>
                      <a:r>
                        <a:rPr lang="en-US" sz="1400" i="1" dirty="0">
                          <a:latin typeface="Arial" charset="0"/>
                          <a:ea typeface="Arial" charset="0"/>
                          <a:cs typeface="Arial" charset="0"/>
                        </a:rPr>
                        <a:t>5. Social</a:t>
                      </a:r>
                      <a:r>
                        <a:rPr lang="en-US" sz="1400" i="1" baseline="0" dirty="0">
                          <a:latin typeface="Arial" charset="0"/>
                          <a:ea typeface="Arial" charset="0"/>
                          <a:cs typeface="Arial" charset="0"/>
                        </a:rPr>
                        <a:t> Sustainability</a:t>
                      </a:r>
                      <a:endParaRPr lang="en-US" sz="1400" i="1"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Adaptation</a:t>
                      </a:r>
                      <a:r>
                        <a:rPr lang="en-US" sz="1400" baseline="0" dirty="0">
                          <a:latin typeface="Arial" charset="0"/>
                          <a:ea typeface="Arial" charset="0"/>
                          <a:cs typeface="Arial" charset="0"/>
                        </a:rPr>
                        <a:t> &amp; Resilience</a:t>
                      </a:r>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Arial" charset="0"/>
                          <a:ea typeface="Arial" charset="0"/>
                          <a:cs typeface="Arial" charset="0"/>
                        </a:rPr>
                        <a:t>Renewed</a:t>
                      </a:r>
                      <a:r>
                        <a:rPr lang="en-US" sz="1200" kern="1200" baseline="0" dirty="0">
                          <a:solidFill>
                            <a:schemeClr val="tx1"/>
                          </a:solidFill>
                          <a:effectLst/>
                          <a:latin typeface="Arial" charset="0"/>
                          <a:ea typeface="Arial" charset="0"/>
                          <a:cs typeface="Arial" charset="0"/>
                        </a:rPr>
                        <a:t> discussions with the Diocese concerning the school new faith mission (‘Parable of the sower</a:t>
                      </a:r>
                      <a:r>
                        <a:rPr lang="mr-IN" sz="1200" kern="1200" baseline="0" dirty="0">
                          <a:solidFill>
                            <a:schemeClr val="tx1"/>
                          </a:solidFill>
                          <a:effectLst/>
                          <a:latin typeface="Arial" charset="0"/>
                          <a:ea typeface="Arial" charset="0"/>
                          <a:cs typeface="Arial" charset="0"/>
                        </a:rPr>
                        <a:t>…</a:t>
                      </a:r>
                      <a:r>
                        <a:rPr lang="en-GB" sz="1200" kern="1200" baseline="0" dirty="0">
                          <a:solidFill>
                            <a:schemeClr val="tx1"/>
                          </a:solidFill>
                          <a:effectLst/>
                          <a:latin typeface="Arial" charset="0"/>
                          <a:ea typeface="Arial" charset="0"/>
                          <a:cs typeface="Arial" charset="0"/>
                        </a:rPr>
                        <a:t>’) with sustainability in mind, drawing on faith materials provided by the Diocese</a:t>
                      </a:r>
                      <a:endParaRPr lang="en-US" sz="1200" dirty="0">
                        <a:solidFill>
                          <a:schemeClr val="tx1"/>
                        </a:solidFill>
                        <a:latin typeface="Arial" charset="0"/>
                        <a:ea typeface="Arial" charset="0"/>
                        <a:cs typeface="Arial" charset="0"/>
                      </a:endParaRPr>
                    </a:p>
                  </a:txBody>
                  <a:tcPr/>
                </a:tc>
                <a:tc>
                  <a:txBody>
                    <a:bodyPr/>
                    <a:lstStyle/>
                    <a:p>
                      <a:r>
                        <a:rPr lang="en-US" sz="1200" dirty="0">
                          <a:solidFill>
                            <a:schemeClr val="tx1"/>
                          </a:solidFill>
                          <a:latin typeface="Arial" charset="0"/>
                          <a:ea typeface="Arial" charset="0"/>
                          <a:cs typeface="Arial" charset="0"/>
                        </a:rPr>
                        <a:t>2026</a:t>
                      </a:r>
                      <a:r>
                        <a:rPr lang="en-US" sz="1200" baseline="0" dirty="0">
                          <a:solidFill>
                            <a:schemeClr val="tx1"/>
                          </a:solidFill>
                          <a:latin typeface="Arial" charset="0"/>
                          <a:ea typeface="Arial" charset="0"/>
                          <a:cs typeface="Arial" charset="0"/>
                        </a:rPr>
                        <a:t> onwards</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F&amp;E</a:t>
                      </a:r>
                    </a:p>
                  </a:txBody>
                  <a:tcPr/>
                </a:tc>
                <a:extLst>
                  <a:ext uri="{0D108BD9-81ED-4DB2-BD59-A6C34878D82A}">
                    <a16:rowId xmlns:a16="http://schemas.microsoft.com/office/drawing/2014/main" val="10001"/>
                  </a:ext>
                </a:extLst>
              </a:tr>
              <a:tr h="434463">
                <a:tc>
                  <a:txBody>
                    <a:bodyPr/>
                    <a:lstStyle/>
                    <a:p>
                      <a:endParaRPr lang="en-US" sz="1400"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Adaptation</a:t>
                      </a:r>
                      <a:r>
                        <a:rPr lang="en-US" sz="1400" baseline="0" dirty="0">
                          <a:latin typeface="Arial" charset="0"/>
                          <a:ea typeface="Arial" charset="0"/>
                          <a:cs typeface="Arial" charset="0"/>
                        </a:rPr>
                        <a:t> &amp; Resilience</a:t>
                      </a:r>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Arial" charset="0"/>
                          <a:ea typeface="Arial" charset="0"/>
                          <a:cs typeface="Arial" charset="0"/>
                        </a:rPr>
                        <a:t>Deeper</a:t>
                      </a:r>
                      <a:r>
                        <a:rPr lang="en-US" sz="1200" baseline="0" dirty="0">
                          <a:solidFill>
                            <a:schemeClr val="tx1"/>
                          </a:solidFill>
                          <a:latin typeface="Arial" charset="0"/>
                          <a:ea typeface="Arial" charset="0"/>
                          <a:cs typeface="Arial" charset="0"/>
                        </a:rPr>
                        <a:t> c</a:t>
                      </a:r>
                      <a:r>
                        <a:rPr lang="en-US" sz="1200" dirty="0">
                          <a:solidFill>
                            <a:schemeClr val="tx1"/>
                          </a:solidFill>
                          <a:latin typeface="Arial" charset="0"/>
                          <a:ea typeface="Arial" charset="0"/>
                          <a:cs typeface="Arial" charset="0"/>
                        </a:rPr>
                        <a:t>onsidering of health and safety in the selection of contractors,</a:t>
                      </a:r>
                      <a:r>
                        <a:rPr lang="en-US" sz="1200" baseline="0" dirty="0">
                          <a:solidFill>
                            <a:schemeClr val="tx1"/>
                          </a:solidFill>
                          <a:latin typeface="Arial" charset="0"/>
                          <a:ea typeface="Arial" charset="0"/>
                          <a:cs typeface="Arial" charset="0"/>
                        </a:rPr>
                        <a:t> </a:t>
                      </a:r>
                      <a:r>
                        <a:rPr lang="en-US" sz="1200" dirty="0">
                          <a:solidFill>
                            <a:schemeClr val="tx1"/>
                          </a:solidFill>
                          <a:latin typeface="Arial" charset="0"/>
                          <a:ea typeface="Arial" charset="0"/>
                          <a:cs typeface="Arial" charset="0"/>
                        </a:rPr>
                        <a:t>the planning of contracted work (e.g. new boilers) and the safeguarding of equipment</a:t>
                      </a:r>
                      <a:r>
                        <a:rPr lang="en-US" sz="1200" baseline="0" dirty="0">
                          <a:solidFill>
                            <a:schemeClr val="tx1"/>
                          </a:solidFill>
                          <a:latin typeface="Arial" charset="0"/>
                          <a:ea typeface="Arial" charset="0"/>
                          <a:cs typeface="Arial" charset="0"/>
                        </a:rPr>
                        <a:t> and</a:t>
                      </a:r>
                      <a:r>
                        <a:rPr lang="en-US" sz="1200" dirty="0">
                          <a:solidFill>
                            <a:schemeClr val="tx1"/>
                          </a:solidFill>
                          <a:latin typeface="Arial" charset="0"/>
                          <a:ea typeface="Arial" charset="0"/>
                          <a:cs typeface="Arial" charset="0"/>
                        </a:rPr>
                        <a:t> machinery</a:t>
                      </a:r>
                    </a:p>
                  </a:txBody>
                  <a:tcPr/>
                </a:tc>
                <a:tc>
                  <a:txBody>
                    <a:bodyPr/>
                    <a:lstStyle/>
                    <a:p>
                      <a:r>
                        <a:rPr lang="en-US" sz="1200" dirty="0">
                          <a:solidFill>
                            <a:schemeClr val="tx1"/>
                          </a:solidFill>
                          <a:latin typeface="Arial" charset="0"/>
                          <a:ea typeface="Arial" charset="0"/>
                          <a:cs typeface="Arial" charset="0"/>
                        </a:rPr>
                        <a:t>2026</a:t>
                      </a:r>
                      <a:r>
                        <a:rPr lang="en-US" sz="1200" baseline="0" dirty="0">
                          <a:solidFill>
                            <a:schemeClr val="tx1"/>
                          </a:solidFill>
                          <a:latin typeface="Arial" charset="0"/>
                          <a:ea typeface="Arial" charset="0"/>
                          <a:cs typeface="Arial" charset="0"/>
                        </a:rPr>
                        <a:t> onwards</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F&amp;P/BM</a:t>
                      </a:r>
                    </a:p>
                  </a:txBody>
                  <a:tcPr/>
                </a:tc>
                <a:extLst>
                  <a:ext uri="{0D108BD9-81ED-4DB2-BD59-A6C34878D82A}">
                    <a16:rowId xmlns:a16="http://schemas.microsoft.com/office/drawing/2014/main" val="10002"/>
                  </a:ext>
                </a:extLst>
              </a:tr>
              <a:tr h="536690">
                <a:tc>
                  <a:txBody>
                    <a:bodyPr/>
                    <a:lstStyle/>
                    <a:p>
                      <a:r>
                        <a:rPr lang="en-US" sz="1400" i="1" dirty="0">
                          <a:latin typeface="Arial" charset="0"/>
                          <a:ea typeface="Arial" charset="0"/>
                          <a:cs typeface="Arial" charset="0"/>
                        </a:rPr>
                        <a:t>6. Biodiversity</a:t>
                      </a:r>
                    </a:p>
                  </a:txBody>
                  <a:tcPr/>
                </a:tc>
                <a:tc>
                  <a:txBody>
                    <a:bodyPr/>
                    <a:lstStyle/>
                    <a:p>
                      <a:r>
                        <a:rPr lang="en-US" sz="1400" dirty="0">
                          <a:latin typeface="Arial" charset="0"/>
                          <a:ea typeface="Arial" charset="0"/>
                          <a:cs typeface="Arial" charset="0"/>
                        </a:rPr>
                        <a:t>Biodiversity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Arial" charset="0"/>
                          <a:ea typeface="Arial" charset="0"/>
                          <a:cs typeface="Arial" charset="0"/>
                        </a:rPr>
                        <a:t>Full vegetable</a:t>
                      </a:r>
                      <a:r>
                        <a:rPr lang="en-US" sz="1200" kern="1200" baseline="0" dirty="0">
                          <a:solidFill>
                            <a:schemeClr val="tx1"/>
                          </a:solidFill>
                          <a:effectLst/>
                          <a:latin typeface="Arial" charset="0"/>
                          <a:ea typeface="Arial" charset="0"/>
                          <a:cs typeface="Arial" charset="0"/>
                        </a:rPr>
                        <a:t> patch to be restored to former proper use, with an invitation for parents and other professionals to be employed when it comes to planting</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latin typeface="Arial" charset="0"/>
                          <a:ea typeface="Arial" charset="0"/>
                          <a:cs typeface="Arial" charset="0"/>
                        </a:rPr>
                        <a:t>2026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F&amp;E</a:t>
                      </a:r>
                    </a:p>
                  </a:txBody>
                  <a:tcPr/>
                </a:tc>
                <a:extLst>
                  <a:ext uri="{0D108BD9-81ED-4DB2-BD59-A6C34878D82A}">
                    <a16:rowId xmlns:a16="http://schemas.microsoft.com/office/drawing/2014/main" val="10003"/>
                  </a:ext>
                </a:extLst>
              </a:tr>
              <a:tr h="536690">
                <a:tc>
                  <a:txBody>
                    <a:bodyPr/>
                    <a:lstStyle/>
                    <a:p>
                      <a:endParaRPr lang="en-US" sz="1400" i="1"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Biodiversity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Arial" charset="0"/>
                          <a:ea typeface="Arial" charset="0"/>
                          <a:cs typeface="Arial" charset="0"/>
                        </a:rPr>
                        <a:t>Ambition to develop</a:t>
                      </a:r>
                      <a:r>
                        <a:rPr lang="en-US" sz="1200" kern="1200" baseline="0" dirty="0">
                          <a:solidFill>
                            <a:schemeClr val="tx1"/>
                          </a:solidFill>
                          <a:effectLst/>
                          <a:latin typeface="Arial" charset="0"/>
                          <a:ea typeface="Arial" charset="0"/>
                          <a:cs typeface="Arial" charset="0"/>
                        </a:rPr>
                        <a:t> current work with Cotswold Wardens to help create a new Food and Wildlife Area. </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latin typeface="Arial" charset="0"/>
                          <a:ea typeface="Arial" charset="0"/>
                          <a:cs typeface="Arial" charset="0"/>
                        </a:rPr>
                        <a:t>2026</a:t>
                      </a:r>
                      <a:r>
                        <a:rPr lang="en-US" sz="1200" i="0" baseline="0" dirty="0">
                          <a:solidFill>
                            <a:schemeClr val="tx1"/>
                          </a:solidFill>
                          <a:latin typeface="Arial" charset="0"/>
                          <a:ea typeface="Arial" charset="0"/>
                          <a:cs typeface="Arial" charset="0"/>
                        </a:rPr>
                        <a:t> onwards</a:t>
                      </a:r>
                      <a:endParaRPr lang="en-US" sz="1200" i="0" dirty="0">
                        <a:solidFill>
                          <a:schemeClr val="tx1"/>
                        </a:solidFill>
                        <a:latin typeface="Arial" charset="0"/>
                        <a:ea typeface="Arial" charset="0"/>
                        <a:cs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i="0" dirty="0">
                        <a:solidFill>
                          <a:srgbClr val="FF0000"/>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CT&amp;L</a:t>
                      </a:r>
                    </a:p>
                  </a:txBody>
                  <a:tcPr/>
                </a:tc>
                <a:extLst>
                  <a:ext uri="{0D108BD9-81ED-4DB2-BD59-A6C34878D82A}">
                    <a16:rowId xmlns:a16="http://schemas.microsoft.com/office/drawing/2014/main" val="10004"/>
                  </a:ext>
                </a:extLst>
              </a:tr>
              <a:tr h="536690">
                <a:tc>
                  <a:txBody>
                    <a:bodyPr/>
                    <a:lstStyle/>
                    <a:p>
                      <a:r>
                        <a:rPr lang="en-US" sz="1400" i="1" dirty="0">
                          <a:latin typeface="Arial" charset="0"/>
                          <a:ea typeface="Arial" charset="0"/>
                          <a:cs typeface="Arial" charset="0"/>
                        </a:rPr>
                        <a:t>7. Travel</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Arial" charset="0"/>
                          <a:ea typeface="Arial" charset="0"/>
                          <a:cs typeface="Arial" charset="0"/>
                        </a:rPr>
                        <a:t>New charging points for electric vehicles</a:t>
                      </a:r>
                      <a:r>
                        <a:rPr lang="en-US" sz="1200" baseline="0" dirty="0">
                          <a:solidFill>
                            <a:schemeClr val="tx1"/>
                          </a:solidFill>
                          <a:latin typeface="Arial" charset="0"/>
                          <a:ea typeface="Arial" charset="0"/>
                          <a:cs typeface="Arial" charset="0"/>
                        </a:rPr>
                        <a:t> to be considered and installed if deemed to be necessary (SLT decision)</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latin typeface="Arial" charset="0"/>
                          <a:ea typeface="Arial" charset="0"/>
                          <a:cs typeface="Arial" charset="0"/>
                        </a:rPr>
                        <a:t>2026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HT</a:t>
                      </a:r>
                    </a:p>
                  </a:txBody>
                  <a:tcPr/>
                </a:tc>
                <a:extLst>
                  <a:ext uri="{0D108BD9-81ED-4DB2-BD59-A6C34878D82A}">
                    <a16:rowId xmlns:a16="http://schemas.microsoft.com/office/drawing/2014/main" val="10005"/>
                  </a:ext>
                </a:extLst>
              </a:tr>
              <a:tr h="536690">
                <a:tc>
                  <a:txBody>
                    <a:bodyPr/>
                    <a:lstStyle/>
                    <a:p>
                      <a:endParaRPr lang="en-US" sz="1400" i="1" dirty="0">
                        <a:latin typeface="Arial" charset="0"/>
                        <a:ea typeface="Arial" charset="0"/>
                        <a:cs typeface="Arial" charset="0"/>
                      </a:endParaRPr>
                    </a:p>
                  </a:txBody>
                  <a:tcPr/>
                </a:tc>
                <a:tc>
                  <a:txBody>
                    <a:bodyPr/>
                    <a:lstStyle/>
                    <a:p>
                      <a:r>
                        <a:rPr lang="en-US" sz="1400" dirty="0">
                          <a:latin typeface="Arial" charset="0"/>
                          <a:ea typeface="Arial" charset="0"/>
                          <a:cs typeface="Arial" charset="0"/>
                        </a:rPr>
                        <a:t>Climate Education/ Green Careers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Arial" charset="0"/>
                          <a:ea typeface="Arial" charset="0"/>
                          <a:cs typeface="Arial" charset="0"/>
                        </a:rPr>
                        <a:t>Active</a:t>
                      </a:r>
                      <a:r>
                        <a:rPr lang="en-US" sz="1200" baseline="0" dirty="0">
                          <a:solidFill>
                            <a:schemeClr val="tx1"/>
                          </a:solidFill>
                          <a:latin typeface="Arial" charset="0"/>
                          <a:ea typeface="Arial" charset="0"/>
                          <a:cs typeface="Arial" charset="0"/>
                        </a:rPr>
                        <a:t> parental involvement and support behind lift-shares to assist with recycling journeys and school trips where felt to be necessary</a:t>
                      </a:r>
                      <a:endParaRPr lang="en-US" sz="120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latin typeface="Arial" charset="0"/>
                          <a:ea typeface="Arial" charset="0"/>
                          <a:cs typeface="Arial" charset="0"/>
                        </a:rPr>
                        <a:t>2026</a:t>
                      </a:r>
                      <a:r>
                        <a:rPr lang="en-US" sz="1200" i="0" baseline="0" dirty="0">
                          <a:solidFill>
                            <a:schemeClr val="tx1"/>
                          </a:solidFill>
                          <a:latin typeface="Arial" charset="0"/>
                          <a:ea typeface="Arial" charset="0"/>
                          <a:cs typeface="Arial" charset="0"/>
                        </a:rPr>
                        <a:t> onwards</a:t>
                      </a:r>
                      <a:endParaRPr lang="en-US" sz="1200" i="0" dirty="0">
                        <a:solidFill>
                          <a:schemeClr val="tx1"/>
                        </a:solidFill>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HT</a:t>
                      </a:r>
                    </a:p>
                  </a:txBody>
                  <a:tcPr/>
                </a:tc>
                <a:extLst>
                  <a:ext uri="{0D108BD9-81ED-4DB2-BD59-A6C34878D82A}">
                    <a16:rowId xmlns:a16="http://schemas.microsoft.com/office/drawing/2014/main" val="10006"/>
                  </a:ext>
                </a:extLst>
              </a:tr>
              <a:tr h="5366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1" dirty="0">
                          <a:latin typeface="Arial" charset="0"/>
                          <a:ea typeface="Arial" charset="0"/>
                          <a:cs typeface="Arial" charset="0"/>
                        </a:rPr>
                        <a:t>8. Procurement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Decarbonization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a:solidFill>
                            <a:schemeClr val="tx1"/>
                          </a:solidFill>
                          <a:latin typeface="Arial" charset="0"/>
                          <a:ea typeface="Arial" charset="0"/>
                          <a:cs typeface="Arial" charset="0"/>
                        </a:rPr>
                        <a:t>Consideration will be given to tracking (and optimizing) travel emissions in supply chain management (SCM)</a:t>
                      </a:r>
                      <a:endParaRPr lang="en-US" sz="1200" dirty="0">
                        <a:solidFill>
                          <a:schemeClr val="tx1"/>
                        </a:solidFill>
                        <a:latin typeface="Arial" charset="0"/>
                        <a:ea typeface="Arial" charset="0"/>
                        <a:cs typeface="Arial" charset="0"/>
                      </a:endParaRPr>
                    </a:p>
                  </a:txBody>
                  <a:tcPr/>
                </a:tc>
                <a:tc>
                  <a:txBody>
                    <a:bodyPr/>
                    <a:lstStyle/>
                    <a:p>
                      <a:r>
                        <a:rPr lang="en-US" sz="1200" dirty="0">
                          <a:solidFill>
                            <a:schemeClr val="tx1"/>
                          </a:solidFill>
                          <a:latin typeface="Arial" charset="0"/>
                          <a:ea typeface="Arial" charset="0"/>
                          <a:cs typeface="Arial" charset="0"/>
                        </a:rPr>
                        <a:t>2026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i="0" dirty="0">
                          <a:latin typeface="Arial" charset="0"/>
                          <a:ea typeface="Arial" charset="0"/>
                          <a:cs typeface="Arial" charset="0"/>
                        </a:rPr>
                        <a:t>F&amp;P/BM</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33468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705"/>
            <a:ext cx="10515600" cy="1458119"/>
          </a:xfrm>
        </p:spPr>
        <p:txBody>
          <a:bodyPr>
            <a:normAutofit/>
          </a:bodyPr>
          <a:lstStyle/>
          <a:p>
            <a:r>
              <a:rPr lang="en-US" sz="3600" dirty="0">
                <a:latin typeface="Arial" charset="0"/>
                <a:ea typeface="Arial" charset="0"/>
                <a:cs typeface="Arial" charset="0"/>
              </a:rPr>
              <a:t>Appendix: Schools Benchmarked for this Exercise</a:t>
            </a:r>
          </a:p>
        </p:txBody>
      </p:sp>
      <p:sp>
        <p:nvSpPr>
          <p:cNvPr id="7" name="AutoShape 4" descr="https://lh3.googleusercontent.com/Q1adZuXuOOFMOj0Sg8YwZlUC6YE1dwJ74Cu2Yu6nK1wYdwSN4tj2roxkEqsV9LD8WeqvYiozRaJdMeDIkeMLU7CZ6b5OSCl3xZzQj2zIGbx905bz_AouW2l6UJWeZm53RI-u22F6MP7gbJtXZ8JR0Uyxs7WBayIx2swFJAu7egJPWczLv9_MR-aPWDuO7sS38F4hsW9e0_v_SaLGQl7x-Rk97Wu1ns-0XjoyuWWOtUXxUuzmW6xzCpInVHBmbL4nPq99mphdHFWdj0UmdddMl5h5Hf6vgfl3JKhB96cT3k850frXipv9hd3KRFP7J6AHCrsST5AzFqyCVYCM6W5GIAmJt_SnKrE4zZI2c4TBWHGoTGVLWQ67Z2-qrrOdcThcwbVbrcr0LKwuyoL4sJAnOJ20xMujSpalpBEAokiRJk1at7OmvJ-qNEDlmCYD2M4gD6g7ELLBrg0Mmequi1YAllpleLj2vOTR0vLkPtoouNbJVS9WAE8CBshmMYNaokM-Ev_QJvllJTa7X7V0c1B8uSufVNyB4VloM8QPVdH3JyqRN8X--gCubLQfdWWAAd_csMOKxqTyTVYmtj3MZqWZrc267r7x95TXWv16jYorkKwhyx9_SkODwJXFC0vOJoK0upGDnc2NhDLuuxdxvp3X7nZ469r2i9HoPV126bPbUaU6ssB0K8_y8CNPgG5oW8RkbzRVpEBVfaqh5g6xZ7Pqey-l1lU9MpJ35SMPU-0bqAhiU8X353OvyMG-BfBfinSGeFX4zuQZIM8YDYRlxQlGwVVKx641T2B2mfDU5rXNDnY3ed1ZXhz4BaLc5-ESJEScaoNNQeZa0x2YF4qOuuRkxjkqR-TLcDYYwsVo196CMYgiwRgfMQUQHI5cIjCFLb3FcCRifYiIvfER_rhT9R_-9_eoDJ8w3nd4jdoHcIooLC_YzXVf=w1252-h940-no?authuser=0"/>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300100134"/>
              </p:ext>
            </p:extLst>
          </p:nvPr>
        </p:nvGraphicFramePr>
        <p:xfrm>
          <a:off x="520699" y="1212271"/>
          <a:ext cx="10625919" cy="5577840"/>
        </p:xfrm>
        <a:graphic>
          <a:graphicData uri="http://schemas.openxmlformats.org/drawingml/2006/table">
            <a:tbl>
              <a:tblPr firstRow="1" bandRow="1">
                <a:tableStyleId>{5C22544A-7EE6-4342-B048-85BDC9FD1C3A}</a:tableStyleId>
              </a:tblPr>
              <a:tblGrid>
                <a:gridCol w="1121491">
                  <a:extLst>
                    <a:ext uri="{9D8B030D-6E8A-4147-A177-3AD203B41FA5}">
                      <a16:colId xmlns:a16="http://schemas.microsoft.com/office/drawing/2014/main" val="20000"/>
                    </a:ext>
                  </a:extLst>
                </a:gridCol>
                <a:gridCol w="1026389">
                  <a:extLst>
                    <a:ext uri="{9D8B030D-6E8A-4147-A177-3AD203B41FA5}">
                      <a16:colId xmlns:a16="http://schemas.microsoft.com/office/drawing/2014/main" val="20001"/>
                    </a:ext>
                  </a:extLst>
                </a:gridCol>
                <a:gridCol w="2430375">
                  <a:extLst>
                    <a:ext uri="{9D8B030D-6E8A-4147-A177-3AD203B41FA5}">
                      <a16:colId xmlns:a16="http://schemas.microsoft.com/office/drawing/2014/main" val="20002"/>
                    </a:ext>
                  </a:extLst>
                </a:gridCol>
                <a:gridCol w="3130591">
                  <a:extLst>
                    <a:ext uri="{9D8B030D-6E8A-4147-A177-3AD203B41FA5}">
                      <a16:colId xmlns:a16="http://schemas.microsoft.com/office/drawing/2014/main" val="20003"/>
                    </a:ext>
                  </a:extLst>
                </a:gridCol>
                <a:gridCol w="1702424">
                  <a:extLst>
                    <a:ext uri="{9D8B030D-6E8A-4147-A177-3AD203B41FA5}">
                      <a16:colId xmlns:a16="http://schemas.microsoft.com/office/drawing/2014/main" val="20004"/>
                    </a:ext>
                  </a:extLst>
                </a:gridCol>
                <a:gridCol w="1214649">
                  <a:extLst>
                    <a:ext uri="{9D8B030D-6E8A-4147-A177-3AD203B41FA5}">
                      <a16:colId xmlns:a16="http://schemas.microsoft.com/office/drawing/2014/main" val="20005"/>
                    </a:ext>
                  </a:extLst>
                </a:gridCol>
              </a:tblGrid>
              <a:tr h="1096390">
                <a:tc>
                  <a:txBody>
                    <a:bodyPr/>
                    <a:lstStyle/>
                    <a:p>
                      <a:pPr>
                        <a:lnSpc>
                          <a:spcPct val="150000"/>
                        </a:lnSpc>
                      </a:pPr>
                      <a:r>
                        <a:rPr lang="en-US" dirty="0"/>
                        <a:t>Name of Primary</a:t>
                      </a:r>
                      <a:r>
                        <a:rPr lang="en-US" baseline="0" dirty="0"/>
                        <a:t> School</a:t>
                      </a:r>
                      <a:endParaRPr lang="en-US" dirty="0"/>
                    </a:p>
                  </a:txBody>
                  <a:tcPr/>
                </a:tc>
                <a:tc>
                  <a:txBody>
                    <a:bodyPr/>
                    <a:lstStyle/>
                    <a:p>
                      <a:pPr>
                        <a:lnSpc>
                          <a:spcPct val="150000"/>
                        </a:lnSpc>
                      </a:pPr>
                      <a:r>
                        <a:rPr lang="en-US" dirty="0"/>
                        <a:t>Location</a:t>
                      </a:r>
                    </a:p>
                  </a:txBody>
                  <a:tcPr/>
                </a:tc>
                <a:tc>
                  <a:txBody>
                    <a:bodyPr/>
                    <a:lstStyle/>
                    <a:p>
                      <a:pPr>
                        <a:lnSpc>
                          <a:spcPct val="150000"/>
                        </a:lnSpc>
                      </a:pPr>
                      <a:r>
                        <a:rPr lang="en-US" dirty="0"/>
                        <a:t>Size</a:t>
                      </a:r>
                      <a:r>
                        <a:rPr lang="en-US" baseline="0" dirty="0"/>
                        <a:t> of School</a:t>
                      </a:r>
                      <a:endParaRPr lang="en-US" dirty="0"/>
                    </a:p>
                  </a:txBody>
                  <a:tcPr/>
                </a:tc>
                <a:tc>
                  <a:txBody>
                    <a:bodyPr/>
                    <a:lstStyle/>
                    <a:p>
                      <a:pPr>
                        <a:lnSpc>
                          <a:spcPct val="150000"/>
                        </a:lnSpc>
                      </a:pPr>
                      <a:r>
                        <a:rPr lang="en-US" dirty="0"/>
                        <a:t>CCAP</a:t>
                      </a:r>
                      <a:r>
                        <a:rPr lang="en-US" baseline="0" dirty="0"/>
                        <a:t> Published (and available?)</a:t>
                      </a:r>
                      <a:endParaRPr lang="en-US" dirty="0"/>
                    </a:p>
                  </a:txBody>
                  <a:tcPr/>
                </a:tc>
                <a:tc>
                  <a:txBody>
                    <a:bodyPr/>
                    <a:lstStyle/>
                    <a:p>
                      <a:pPr>
                        <a:lnSpc>
                          <a:spcPct val="150000"/>
                        </a:lnSpc>
                      </a:pPr>
                      <a:r>
                        <a:rPr lang="en-US" dirty="0"/>
                        <a:t>Number of Elements Tracked?</a:t>
                      </a:r>
                    </a:p>
                  </a:txBody>
                  <a:tcPr/>
                </a:tc>
                <a:tc>
                  <a:txBody>
                    <a:bodyPr/>
                    <a:lstStyle/>
                    <a:p>
                      <a:pPr>
                        <a:lnSpc>
                          <a:spcPct val="150000"/>
                        </a:lnSpc>
                      </a:pPr>
                      <a:r>
                        <a:rPr lang="en-US" dirty="0"/>
                        <a:t>Relative</a:t>
                      </a:r>
                      <a:r>
                        <a:rPr lang="en-US" baseline="0" dirty="0"/>
                        <a:t> Score</a:t>
                      </a:r>
                      <a:endParaRPr lang="en-US" dirty="0"/>
                    </a:p>
                  </a:txBody>
                  <a:tcPr/>
                </a:tc>
                <a:extLst>
                  <a:ext uri="{0D108BD9-81ED-4DB2-BD59-A6C34878D82A}">
                    <a16:rowId xmlns:a16="http://schemas.microsoft.com/office/drawing/2014/main" val="10000"/>
                  </a:ext>
                </a:extLst>
              </a:tr>
              <a:tr h="909262">
                <a:tc>
                  <a:txBody>
                    <a:bodyPr/>
                    <a:lstStyle/>
                    <a:p>
                      <a:pPr>
                        <a:lnSpc>
                          <a:spcPct val="150000"/>
                        </a:lnSpc>
                      </a:pPr>
                      <a:r>
                        <a:rPr lang="en-US" sz="1400" i="0" dirty="0" err="1">
                          <a:latin typeface="Arial" charset="0"/>
                          <a:ea typeface="Arial" charset="0"/>
                          <a:cs typeface="Arial" charset="0"/>
                        </a:rPr>
                        <a:t>Hythe</a:t>
                      </a:r>
                      <a:r>
                        <a:rPr lang="en-US" sz="1400" i="0" baseline="0" dirty="0">
                          <a:latin typeface="Arial" charset="0"/>
                          <a:ea typeface="Arial" charset="0"/>
                          <a:cs typeface="Arial" charset="0"/>
                        </a:rPr>
                        <a:t> Primary School</a:t>
                      </a:r>
                      <a:endParaRPr lang="en-US" sz="1400" i="0" dirty="0">
                        <a:latin typeface="Arial" charset="0"/>
                        <a:ea typeface="Arial" charset="0"/>
                        <a:cs typeface="Arial" charset="0"/>
                      </a:endParaRP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400" dirty="0">
                          <a:latin typeface="Arial" charset="0"/>
                          <a:ea typeface="Arial" charset="0"/>
                          <a:cs typeface="Arial" charset="0"/>
                        </a:rPr>
                        <a:t>Kent</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156 on roll</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kern="1200" dirty="0">
                          <a:solidFill>
                            <a:schemeClr val="dk1"/>
                          </a:solidFill>
                          <a:effectLst/>
                          <a:latin typeface="Arial" charset="0"/>
                          <a:ea typeface="Arial" charset="0"/>
                          <a:cs typeface="Arial" charset="0"/>
                        </a:rPr>
                        <a:t>YES </a:t>
                      </a:r>
                      <a:r>
                        <a:rPr lang="mr-IN" sz="1600" kern="1200" dirty="0">
                          <a:solidFill>
                            <a:schemeClr val="dk1"/>
                          </a:solidFill>
                          <a:effectLst/>
                          <a:latin typeface="Arial" charset="0"/>
                          <a:ea typeface="Arial" charset="0"/>
                          <a:cs typeface="Arial" charset="0"/>
                        </a:rPr>
                        <a:t>–</a:t>
                      </a:r>
                      <a:r>
                        <a:rPr lang="en-US" sz="1600" kern="1200" dirty="0">
                          <a:solidFill>
                            <a:schemeClr val="dk1"/>
                          </a:solidFill>
                          <a:effectLst/>
                          <a:latin typeface="Arial" charset="0"/>
                          <a:ea typeface="Arial" charset="0"/>
                          <a:cs typeface="Arial" charset="0"/>
                        </a:rPr>
                        <a:t> Approach only</a:t>
                      </a:r>
                      <a:endParaRPr lang="en-US" sz="1600" dirty="0">
                        <a:latin typeface="Arial" charset="0"/>
                        <a:ea typeface="Arial" charset="0"/>
                        <a:cs typeface="Arial" charset="0"/>
                      </a:endParaRP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9/42 </a:t>
                      </a:r>
                      <a:r>
                        <a:rPr lang="en-GB" sz="1600" dirty="0">
                          <a:latin typeface="Arial" charset="0"/>
                          <a:ea typeface="Arial" charset="0"/>
                          <a:cs typeface="Arial" charset="0"/>
                        </a:rPr>
                        <a:t>=</a:t>
                      </a:r>
                      <a:r>
                        <a:rPr lang="en-US" sz="1600" dirty="0">
                          <a:latin typeface="Arial" charset="0"/>
                          <a:ea typeface="Arial" charset="0"/>
                          <a:cs typeface="Arial" charset="0"/>
                        </a:rPr>
                        <a:t> 21%</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dirty="0">
                          <a:latin typeface="Arial" charset="0"/>
                          <a:ea typeface="Arial" charset="0"/>
                          <a:cs typeface="Arial" charset="0"/>
                        </a:rPr>
                        <a:t>LOW-MEDIUM</a:t>
                      </a:r>
                    </a:p>
                  </a:txBody>
                  <a:tcPr>
                    <a:solidFill>
                      <a:schemeClr val="accent2"/>
                    </a:solidFill>
                  </a:tcPr>
                </a:tc>
                <a:extLst>
                  <a:ext uri="{0D108BD9-81ED-4DB2-BD59-A6C34878D82A}">
                    <a16:rowId xmlns:a16="http://schemas.microsoft.com/office/drawing/2014/main" val="10001"/>
                  </a:ext>
                </a:extLst>
              </a:tr>
              <a:tr h="909262">
                <a:tc>
                  <a:txBody>
                    <a:bodyPr/>
                    <a:lstStyle/>
                    <a:p>
                      <a:pPr>
                        <a:lnSpc>
                          <a:spcPct val="150000"/>
                        </a:lnSpc>
                      </a:pPr>
                      <a:r>
                        <a:rPr lang="en-US" sz="1400" i="0" dirty="0" err="1">
                          <a:latin typeface="Arial" charset="0"/>
                          <a:ea typeface="Arial" charset="0"/>
                          <a:cs typeface="Arial" charset="0"/>
                        </a:rPr>
                        <a:t>Wembury</a:t>
                      </a:r>
                      <a:r>
                        <a:rPr lang="en-US" sz="1400" i="0" dirty="0">
                          <a:latin typeface="Arial" charset="0"/>
                          <a:ea typeface="Arial" charset="0"/>
                          <a:cs typeface="Arial" charset="0"/>
                        </a:rPr>
                        <a:t> Primary</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400" dirty="0">
                          <a:latin typeface="Arial" charset="0"/>
                          <a:ea typeface="Arial" charset="0"/>
                          <a:cs typeface="Arial" charset="0"/>
                        </a:rPr>
                        <a:t>Plymouth, Devon</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167 on roll</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YES </a:t>
                      </a:r>
                      <a:r>
                        <a:rPr lang="mr-IN" sz="1600" dirty="0">
                          <a:latin typeface="Arial" charset="0"/>
                          <a:ea typeface="Arial" charset="0"/>
                          <a:cs typeface="Arial" charset="0"/>
                        </a:rPr>
                        <a:t>–</a:t>
                      </a:r>
                      <a:r>
                        <a:rPr lang="en-US" sz="1600" dirty="0">
                          <a:latin typeface="Arial" charset="0"/>
                          <a:ea typeface="Arial" charset="0"/>
                          <a:cs typeface="Arial" charset="0"/>
                        </a:rPr>
                        <a:t> Approach only</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11/42 = 26%</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dirty="0">
                          <a:latin typeface="Arial" charset="0"/>
                          <a:ea typeface="Arial" charset="0"/>
                          <a:cs typeface="Arial" charset="0"/>
                        </a:rPr>
                        <a:t>LOW-MEDIUM</a:t>
                      </a:r>
                    </a:p>
                  </a:txBody>
                  <a:tcPr>
                    <a:solidFill>
                      <a:schemeClr val="accent2"/>
                    </a:solidFill>
                  </a:tcPr>
                </a:tc>
                <a:extLst>
                  <a:ext uri="{0D108BD9-81ED-4DB2-BD59-A6C34878D82A}">
                    <a16:rowId xmlns:a16="http://schemas.microsoft.com/office/drawing/2014/main" val="10002"/>
                  </a:ext>
                </a:extLst>
              </a:tr>
              <a:tr h="627077">
                <a:tc>
                  <a:txBody>
                    <a:bodyPr/>
                    <a:lstStyle/>
                    <a:p>
                      <a:pPr>
                        <a:lnSpc>
                          <a:spcPct val="150000"/>
                        </a:lnSpc>
                      </a:pPr>
                      <a:r>
                        <a:rPr lang="en-US" sz="1400" i="0" dirty="0" err="1">
                          <a:latin typeface="Arial" charset="0"/>
                          <a:ea typeface="Arial" charset="0"/>
                          <a:cs typeface="Arial" charset="0"/>
                        </a:rPr>
                        <a:t>Shinfield</a:t>
                      </a:r>
                      <a:r>
                        <a:rPr lang="en-US" sz="1400" i="0" dirty="0">
                          <a:latin typeface="Arial" charset="0"/>
                          <a:ea typeface="Arial" charset="0"/>
                          <a:cs typeface="Arial" charset="0"/>
                        </a:rPr>
                        <a:t> Primary</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400" dirty="0">
                          <a:latin typeface="Arial" charset="0"/>
                          <a:ea typeface="Arial" charset="0"/>
                          <a:cs typeface="Arial" charset="0"/>
                        </a:rPr>
                        <a:t>Reading, Berkshire</a:t>
                      </a:r>
                    </a:p>
                  </a:txBody>
                  <a:tcPr/>
                </a:tc>
                <a:tc>
                  <a:txBody>
                    <a:bodyPr/>
                    <a:lstStyle/>
                    <a:p>
                      <a:pPr>
                        <a:lnSpc>
                          <a:spcPct val="150000"/>
                        </a:lnSpc>
                      </a:pPr>
                      <a:r>
                        <a:rPr lang="en-US" sz="1600" dirty="0">
                          <a:latin typeface="Arial" charset="0"/>
                          <a:ea typeface="Arial" charset="0"/>
                          <a:cs typeface="Arial" charset="0"/>
                        </a:rPr>
                        <a:t>359 on roll</a:t>
                      </a:r>
                    </a:p>
                  </a:txBody>
                  <a:tcPr/>
                </a:tc>
                <a:tc>
                  <a:txBody>
                    <a:bodyPr/>
                    <a:lstStyle/>
                    <a:p>
                      <a:pPr>
                        <a:lnSpc>
                          <a:spcPct val="150000"/>
                        </a:lnSpc>
                      </a:pPr>
                      <a:r>
                        <a:rPr lang="en-US" sz="1600" dirty="0">
                          <a:latin typeface="Arial" charset="0"/>
                          <a:ea typeface="Arial" charset="0"/>
                          <a:cs typeface="Arial" charset="0"/>
                        </a:rPr>
                        <a:t>YES </a:t>
                      </a:r>
                      <a:r>
                        <a:rPr lang="mr-IN" sz="1600" dirty="0">
                          <a:latin typeface="Arial" charset="0"/>
                          <a:ea typeface="Arial" charset="0"/>
                          <a:cs typeface="Arial" charset="0"/>
                        </a:rPr>
                        <a:t>–</a:t>
                      </a:r>
                      <a:r>
                        <a:rPr lang="en-US" sz="1600" dirty="0">
                          <a:latin typeface="Arial" charset="0"/>
                          <a:ea typeface="Arial" charset="0"/>
                          <a:cs typeface="Arial" charset="0"/>
                        </a:rPr>
                        <a:t> Approach</a:t>
                      </a:r>
                      <a:r>
                        <a:rPr lang="en-US" sz="1600" baseline="0" dirty="0">
                          <a:latin typeface="Arial" charset="0"/>
                          <a:ea typeface="Arial" charset="0"/>
                          <a:cs typeface="Arial" charset="0"/>
                        </a:rPr>
                        <a:t> with examples</a:t>
                      </a:r>
                      <a:endParaRPr lang="en-US" sz="1600" dirty="0">
                        <a:latin typeface="Arial" charset="0"/>
                        <a:ea typeface="Arial" charset="0"/>
                        <a:cs typeface="Arial" charset="0"/>
                      </a:endParaRPr>
                    </a:p>
                  </a:txBody>
                  <a:tcPr/>
                </a:tc>
                <a:tc>
                  <a:txBody>
                    <a:bodyPr/>
                    <a:lstStyle/>
                    <a:p>
                      <a:pPr>
                        <a:lnSpc>
                          <a:spcPct val="150000"/>
                        </a:lnSpc>
                      </a:pPr>
                      <a:r>
                        <a:rPr lang="en-US" sz="1600" dirty="0">
                          <a:latin typeface="Arial" charset="0"/>
                          <a:ea typeface="Arial" charset="0"/>
                          <a:cs typeface="Arial" charset="0"/>
                        </a:rPr>
                        <a:t>16/42 </a:t>
                      </a:r>
                      <a:r>
                        <a:rPr lang="mr-IN" sz="1600" dirty="0">
                          <a:latin typeface="Arial" charset="0"/>
                          <a:ea typeface="Arial" charset="0"/>
                          <a:cs typeface="Arial" charset="0"/>
                        </a:rPr>
                        <a:t>–</a:t>
                      </a:r>
                      <a:r>
                        <a:rPr lang="en-US" sz="1600" baseline="0" dirty="0">
                          <a:latin typeface="Arial" charset="0"/>
                          <a:ea typeface="Arial" charset="0"/>
                          <a:cs typeface="Arial" charset="0"/>
                        </a:rPr>
                        <a:t> 38%</a:t>
                      </a:r>
                      <a:endParaRPr lang="en-US" sz="1600" dirty="0">
                        <a:latin typeface="Arial" charset="0"/>
                        <a:ea typeface="Arial" charset="0"/>
                        <a:cs typeface="Arial" charset="0"/>
                      </a:endParaRP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dirty="0">
                          <a:latin typeface="Arial" charset="0"/>
                          <a:ea typeface="Arial" charset="0"/>
                          <a:cs typeface="Arial" charset="0"/>
                        </a:rPr>
                        <a:t>MEDIUM</a:t>
                      </a:r>
                    </a:p>
                  </a:txBody>
                  <a:tcPr>
                    <a:solidFill>
                      <a:srgbClr val="FFFF00"/>
                    </a:solidFill>
                  </a:tcPr>
                </a:tc>
                <a:extLst>
                  <a:ext uri="{0D108BD9-81ED-4DB2-BD59-A6C34878D82A}">
                    <a16:rowId xmlns:a16="http://schemas.microsoft.com/office/drawing/2014/main" val="10003"/>
                  </a:ext>
                </a:extLst>
              </a:tr>
              <a:tr h="604905">
                <a:tc>
                  <a:txBody>
                    <a:bodyPr/>
                    <a:lstStyle/>
                    <a:p>
                      <a:pPr>
                        <a:lnSpc>
                          <a:spcPct val="150000"/>
                        </a:lnSpc>
                      </a:pPr>
                      <a:r>
                        <a:rPr lang="en-US" sz="1400" i="0" dirty="0">
                          <a:latin typeface="Arial" charset="0"/>
                          <a:ea typeface="Arial" charset="0"/>
                          <a:cs typeface="Arial" charset="0"/>
                        </a:rPr>
                        <a:t>Stokes Wood</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400" dirty="0">
                          <a:latin typeface="Arial" charset="0"/>
                          <a:ea typeface="Arial" charset="0"/>
                          <a:cs typeface="Arial" charset="0"/>
                        </a:rPr>
                        <a:t>Leicester-shire</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470 on roll</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YES </a:t>
                      </a:r>
                      <a:r>
                        <a:rPr lang="mr-IN" sz="1600" dirty="0">
                          <a:latin typeface="Arial" charset="0"/>
                          <a:ea typeface="Arial" charset="0"/>
                          <a:cs typeface="Arial" charset="0"/>
                        </a:rPr>
                        <a:t>–</a:t>
                      </a:r>
                      <a:r>
                        <a:rPr lang="en-US" sz="1600" dirty="0">
                          <a:latin typeface="Arial" charset="0"/>
                          <a:ea typeface="Arial" charset="0"/>
                          <a:cs typeface="Arial" charset="0"/>
                        </a:rPr>
                        <a:t> Action Plan available</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25/42 = 60%</a:t>
                      </a:r>
                    </a:p>
                  </a:txBody>
                  <a:tcPr/>
                </a:tc>
                <a:tc>
                  <a:txBody>
                    <a:bodyPr/>
                    <a:lstStyle/>
                    <a:p>
                      <a:pPr>
                        <a:lnSpc>
                          <a:spcPct val="150000"/>
                        </a:lnSpc>
                      </a:pPr>
                      <a:r>
                        <a:rPr lang="en-US" dirty="0">
                          <a:latin typeface="Arial" charset="0"/>
                          <a:ea typeface="Arial" charset="0"/>
                          <a:cs typeface="Arial" charset="0"/>
                        </a:rPr>
                        <a:t>HIGH</a:t>
                      </a:r>
                    </a:p>
                  </a:txBody>
                  <a:tcPr>
                    <a:solidFill>
                      <a:srgbClr val="92D050"/>
                    </a:solidFill>
                  </a:tcPr>
                </a:tc>
                <a:extLst>
                  <a:ext uri="{0D108BD9-81ED-4DB2-BD59-A6C34878D82A}">
                    <a16:rowId xmlns:a16="http://schemas.microsoft.com/office/drawing/2014/main" val="10004"/>
                  </a:ext>
                </a:extLst>
              </a:tr>
              <a:tr h="604905">
                <a:tc>
                  <a:txBody>
                    <a:bodyPr/>
                    <a:lstStyle/>
                    <a:p>
                      <a:pPr>
                        <a:lnSpc>
                          <a:spcPct val="150000"/>
                        </a:lnSpc>
                      </a:pPr>
                      <a:r>
                        <a:rPr lang="en-US" sz="1400" i="0" dirty="0" err="1">
                          <a:latin typeface="Arial" charset="0"/>
                          <a:ea typeface="Arial" charset="0"/>
                          <a:cs typeface="Arial" charset="0"/>
                        </a:rPr>
                        <a:t>Southwark</a:t>
                      </a:r>
                      <a:r>
                        <a:rPr lang="en-US" sz="1400" i="0" dirty="0">
                          <a:latin typeface="Arial" charset="0"/>
                          <a:ea typeface="Arial" charset="0"/>
                          <a:cs typeface="Arial" charset="0"/>
                        </a:rPr>
                        <a:t> Council</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400" dirty="0">
                          <a:latin typeface="Arial" charset="0"/>
                          <a:ea typeface="Arial" charset="0"/>
                          <a:cs typeface="Arial" charset="0"/>
                        </a:rPr>
                        <a:t>London</a:t>
                      </a:r>
                      <a:r>
                        <a:rPr lang="en-US" sz="1400" baseline="0" dirty="0">
                          <a:latin typeface="Arial" charset="0"/>
                          <a:ea typeface="Arial" charset="0"/>
                          <a:cs typeface="Arial" charset="0"/>
                        </a:rPr>
                        <a:t> SE1</a:t>
                      </a:r>
                      <a:endParaRPr lang="en-US" sz="1400" dirty="0">
                        <a:latin typeface="Arial" charset="0"/>
                        <a:ea typeface="Arial" charset="0"/>
                        <a:cs typeface="Arial" charset="0"/>
                      </a:endParaRP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(28</a:t>
                      </a:r>
                      <a:r>
                        <a:rPr lang="en-US" sz="1600" baseline="0" dirty="0">
                          <a:latin typeface="Arial" charset="0"/>
                          <a:ea typeface="Arial" charset="0"/>
                          <a:cs typeface="Arial" charset="0"/>
                        </a:rPr>
                        <a:t> community schools; plus 9 </a:t>
                      </a:r>
                      <a:r>
                        <a:rPr lang="en-US" sz="1600" baseline="0" dirty="0" err="1">
                          <a:latin typeface="Arial" charset="0"/>
                          <a:ea typeface="Arial" charset="0"/>
                          <a:cs typeface="Arial" charset="0"/>
                        </a:rPr>
                        <a:t>CoE</a:t>
                      </a:r>
                      <a:r>
                        <a:rPr lang="en-US" sz="1600" baseline="0" dirty="0">
                          <a:latin typeface="Arial" charset="0"/>
                          <a:ea typeface="Arial" charset="0"/>
                          <a:cs typeface="Arial" charset="0"/>
                        </a:rPr>
                        <a:t>; 7 Catholic)</a:t>
                      </a:r>
                      <a:endParaRPr lang="en-US" sz="1600" dirty="0">
                        <a:latin typeface="Arial" charset="0"/>
                        <a:ea typeface="Arial" charset="0"/>
                        <a:cs typeface="Arial" charset="0"/>
                      </a:endParaRP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YES </a:t>
                      </a:r>
                      <a:r>
                        <a:rPr lang="mr-IN" sz="1600" dirty="0">
                          <a:latin typeface="Arial" charset="0"/>
                          <a:ea typeface="Arial" charset="0"/>
                          <a:cs typeface="Arial" charset="0"/>
                        </a:rPr>
                        <a:t>–</a:t>
                      </a:r>
                      <a:r>
                        <a:rPr lang="en-US" sz="1600" dirty="0">
                          <a:latin typeface="Arial" charset="0"/>
                          <a:ea typeface="Arial" charset="0"/>
                          <a:cs typeface="Arial" charset="0"/>
                        </a:rPr>
                        <a:t> Template with examples</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600" dirty="0">
                          <a:latin typeface="Arial" charset="0"/>
                          <a:ea typeface="Arial" charset="0"/>
                          <a:cs typeface="Arial" charset="0"/>
                        </a:rPr>
                        <a:t>30/42 = 71%</a:t>
                      </a:r>
                    </a:p>
                  </a:txBody>
                  <a:tcPr/>
                </a:tc>
                <a:tc>
                  <a:txBody>
                    <a:bodyPr/>
                    <a:lstStyle/>
                    <a:p>
                      <a:pPr>
                        <a:lnSpc>
                          <a:spcPct val="150000"/>
                        </a:lnSpc>
                      </a:pPr>
                      <a:r>
                        <a:rPr lang="en-US" dirty="0">
                          <a:latin typeface="Arial" charset="0"/>
                          <a:ea typeface="Arial" charset="0"/>
                          <a:cs typeface="Arial" charset="0"/>
                        </a:rPr>
                        <a:t>HIGH</a:t>
                      </a:r>
                    </a:p>
                  </a:txBody>
                  <a:tcPr>
                    <a:solidFill>
                      <a:srgbClr val="92D050"/>
                    </a:solidFill>
                  </a:tcPr>
                </a:tc>
                <a:extLst>
                  <a:ext uri="{0D108BD9-81ED-4DB2-BD59-A6C34878D82A}">
                    <a16:rowId xmlns:a16="http://schemas.microsoft.com/office/drawing/2014/main" val="10005"/>
                  </a:ext>
                </a:extLst>
              </a:tr>
            </a:tbl>
          </a:graphicData>
        </a:graphic>
      </p:graphicFrame>
      <p:sp>
        <p:nvSpPr>
          <p:cNvPr id="3" name="Right Arrow 2"/>
          <p:cNvSpPr/>
          <p:nvPr/>
        </p:nvSpPr>
        <p:spPr>
          <a:xfrm flipH="1">
            <a:off x="11049000" y="4178300"/>
            <a:ext cx="927100" cy="6939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1308032" y="4340609"/>
            <a:ext cx="668068" cy="369332"/>
          </a:xfrm>
          <a:prstGeom prst="rect">
            <a:avLst/>
          </a:prstGeom>
          <a:noFill/>
        </p:spPr>
        <p:txBody>
          <a:bodyPr wrap="none" rtlCol="0">
            <a:spAutoFit/>
          </a:bodyPr>
          <a:lstStyle/>
          <a:p>
            <a:r>
              <a:rPr lang="en-US">
                <a:solidFill>
                  <a:schemeClr val="bg1"/>
                </a:solidFill>
              </a:rPr>
              <a:t>BBVS</a:t>
            </a:r>
          </a:p>
        </p:txBody>
      </p:sp>
    </p:spTree>
    <p:extLst>
      <p:ext uri="{BB962C8B-B14F-4D97-AF65-F5344CB8AC3E}">
        <p14:creationId xmlns:p14="http://schemas.microsoft.com/office/powerpoint/2010/main" val="20474185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1734</TotalTime>
  <Words>3143</Words>
  <Application>Microsoft Office PowerPoint</Application>
  <PresentationFormat>Widescreen</PresentationFormat>
  <Paragraphs>307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Climate Change and Sustainability Action Plan  2025 – 2026  13th March 2026 </vt:lpstr>
      <vt:lpstr>‘The wings of faith allow us to soar freely and flourish now and in the future’ </vt:lpstr>
      <vt:lpstr>‘Schools are often at the hearts of their communities and local leaders in behavioural changes and sustainable practices’  </vt:lpstr>
      <vt:lpstr>By Brook Valley’s Sustainability Governance</vt:lpstr>
      <vt:lpstr>By Brook Valley’s Sustainability Journey</vt:lpstr>
      <vt:lpstr>Sustainability Journey – 8 Activities/4 DoE Pillars</vt:lpstr>
      <vt:lpstr>By Brook Valley’s Current Commitments (1/4)</vt:lpstr>
      <vt:lpstr>By Brook Valley’s Current Commitments (2/4)</vt:lpstr>
      <vt:lpstr>By Brook Valley’s Current Commitments (3/4)</vt:lpstr>
      <vt:lpstr>By Brook Valley’s Current Commitments (4/4)</vt:lpstr>
      <vt:lpstr>By Brook Valley’s Future Plans (1/2) </vt:lpstr>
      <vt:lpstr>By Brook Valley’s Future Plans (2/2) </vt:lpstr>
      <vt:lpstr>Appendix: Schools Benchmarked for this Exercise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Climate Change and Sustainability Action Plan  2025 - 2026</dc:title>
  <dc:creator>Anthony Kirby</dc:creator>
  <cp:lastModifiedBy>Merope Sylvester</cp:lastModifiedBy>
  <cp:revision>67</cp:revision>
  <dcterms:created xsi:type="dcterms:W3CDTF">2025-10-21T12:53:55Z</dcterms:created>
  <dcterms:modified xsi:type="dcterms:W3CDTF">2026-03-13T10:48:53Z</dcterms:modified>
</cp:coreProperties>
</file>