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3" r:id="rId2"/>
    <p:sldId id="274" r:id="rId3"/>
    <p:sldId id="275" r:id="rId4"/>
    <p:sldId id="276" r:id="rId5"/>
    <p:sldId id="288" r:id="rId6"/>
    <p:sldId id="28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F1A"/>
    <a:srgbClr val="D2DEEF"/>
    <a:srgbClr val="B4C7E7"/>
    <a:srgbClr val="0000FF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280" autoAdjust="0"/>
  </p:normalViewPr>
  <p:slideViewPr>
    <p:cSldViewPr snapToGrid="0">
      <p:cViewPr varScale="1">
        <p:scale>
          <a:sx n="46" d="100"/>
          <a:sy n="46" d="100"/>
        </p:scale>
        <p:origin x="780" y="4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886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8742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2933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996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540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459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8914919" y="1873650"/>
            <a:ext cx="2124994" cy="2929937"/>
            <a:chOff x="8914919" y="2804188"/>
            <a:chExt cx="1408280" cy="1999399"/>
          </a:xfrm>
        </p:grpSpPr>
        <p:sp>
          <p:nvSpPr>
            <p:cNvPr id="12" name="Diagonal Stripe 11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22FF1A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22FF1A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22FF1A"/>
            </a:solidFill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Diagonal Stripe 10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22FF1A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22FF1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22FF1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5777" y="618941"/>
            <a:ext cx="10442712" cy="1278529"/>
          </a:xfrm>
        </p:spPr>
        <p:txBody>
          <a:bodyPr>
            <a:noAutofit/>
          </a:bodyPr>
          <a:lstStyle/>
          <a:p>
            <a:pPr algn="l"/>
            <a:r>
              <a:rPr lang="en-GB" sz="5400" b="1" dirty="0">
                <a:latin typeface="+mn-lt"/>
              </a:rPr>
              <a:t>Perfect form</a:t>
            </a:r>
            <a:r>
              <a:rPr lang="en-GB" sz="7200" b="1" dirty="0"/>
              <a:t> </a:t>
            </a:r>
            <a:r>
              <a:rPr lang="en-GB" sz="5400" b="1" dirty="0">
                <a:latin typeface="+mn-lt"/>
              </a:rPr>
              <a:t>of </a:t>
            </a:r>
            <a:r>
              <a:rPr lang="en-GB" sz="5400" b="1" dirty="0">
                <a:solidFill>
                  <a:srgbClr val="0000FF"/>
                </a:solidFill>
                <a:latin typeface="+mn-lt"/>
              </a:rPr>
              <a:t>verbs</a:t>
            </a:r>
            <a:r>
              <a:rPr lang="en-GB" sz="5400" b="1" dirty="0">
                <a:latin typeface="+mn-lt"/>
              </a:rPr>
              <a:t>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75777" y="2535071"/>
            <a:ext cx="7047250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Calibri Ligh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Calibri Light"/>
              </a:rPr>
              <a:t> won </a:t>
            </a: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all of her fights in this competition.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675777" y="3408409"/>
            <a:ext cx="4233147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800" i="1" dirty="0">
                <a:solidFill>
                  <a:srgbClr val="FF0000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achieved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a top score.</a:t>
            </a:r>
            <a:endParaRPr lang="en-GB" sz="2800" i="1" dirty="0">
              <a:solidFill>
                <a:prstClr val="black"/>
              </a:solidFill>
              <a:latin typeface="Calibri Ligh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5777" y="4348560"/>
            <a:ext cx="3518912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tried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our best.</a:t>
            </a:r>
            <a:endParaRPr lang="en-GB" sz="2800" i="1" dirty="0">
              <a:solidFill>
                <a:prstClr val="black"/>
              </a:solidFill>
              <a:latin typeface="Calibri Ligh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79177F4-B4BF-4940-BB44-796D9C6413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02169" y="427808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9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31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1200" y="251496"/>
            <a:ext cx="843880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dirty="0"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perfect form of the past tense suggests that 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 past action is </a:t>
            </a:r>
            <a:r>
              <a:rPr lang="en-GB" sz="2800" dirty="0">
                <a:solidFill>
                  <a:schemeClr val="bg1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still affecting the present.</a:t>
            </a:r>
            <a:endParaRPr lang="en-GB" sz="2400" dirty="0">
              <a:solidFill>
                <a:schemeClr val="bg1"/>
              </a:solidFill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1585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526906"/>
              </p:ext>
            </p:extLst>
          </p:nvPr>
        </p:nvGraphicFramePr>
        <p:xfrm>
          <a:off x="898785" y="2758722"/>
          <a:ext cx="7968681" cy="3023702"/>
        </p:xfrm>
        <a:graphic>
          <a:graphicData uri="http://schemas.openxmlformats.org/drawingml/2006/table">
            <a:tbl>
              <a:tblPr firstRow="1" firstCol="1" bandRow="1"/>
              <a:tblGrid>
                <a:gridCol w="3983872">
                  <a:extLst>
                    <a:ext uri="{9D8B030D-6E8A-4147-A177-3AD203B41FA5}">
                      <a16:colId xmlns:a16="http://schemas.microsoft.com/office/drawing/2014/main" val="4031140314"/>
                    </a:ext>
                  </a:extLst>
                </a:gridCol>
                <a:gridCol w="3984809">
                  <a:extLst>
                    <a:ext uri="{9D8B030D-6E8A-4147-A177-3AD203B41FA5}">
                      <a16:colId xmlns:a16="http://schemas.microsoft.com/office/drawing/2014/main" val="1136001904"/>
                    </a:ext>
                  </a:extLst>
                </a:gridCol>
              </a:tblGrid>
              <a:tr h="587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 past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Perfect form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224048"/>
                  </a:ext>
                </a:extLst>
              </a:tr>
              <a:tr h="24360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25560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735324" y="3085082"/>
            <a:ext cx="370032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punctured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80174" y="5066682"/>
            <a:ext cx="3629820" cy="7027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horrible day 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0589" y="3983523"/>
            <a:ext cx="279576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injured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my knee.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940515" y="3128261"/>
            <a:ext cx="400468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punctured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40515" y="5066682"/>
            <a:ext cx="4286250" cy="7027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horrible day.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941356" y="4052820"/>
            <a:ext cx="356854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injured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my knee.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474499" y="1505774"/>
            <a:ext cx="3960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still affecting the present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 </a:t>
            </a:r>
            <a:endParaRPr lang="en-GB" sz="2800" dirty="0"/>
          </a:p>
        </p:txBody>
      </p:sp>
      <p:sp>
        <p:nvSpPr>
          <p:cNvPr id="16" name="Rounded Rectangular Callout 15"/>
          <p:cNvSpPr/>
          <p:nvPr/>
        </p:nvSpPr>
        <p:spPr>
          <a:xfrm>
            <a:off x="9268235" y="2242998"/>
            <a:ext cx="2219030" cy="995632"/>
          </a:xfrm>
          <a:prstGeom prst="wedgeRoundRectCallout">
            <a:avLst>
              <a:gd name="adj1" fmla="val -73245"/>
              <a:gd name="adj2" fmla="val 8216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Ali punctured the ball </a:t>
            </a:r>
            <a:r>
              <a:rPr lang="en-GB" sz="2000" i="1" dirty="0">
                <a:solidFill>
                  <a:schemeClr val="tx1"/>
                </a:solidFill>
              </a:rPr>
              <a:t>in the past </a:t>
            </a:r>
            <a:r>
              <a:rPr lang="en-GB" sz="2000" dirty="0">
                <a:solidFill>
                  <a:schemeClr val="tx1"/>
                </a:solidFill>
              </a:rPr>
              <a:t>and it is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flat.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9265376" y="3726555"/>
            <a:ext cx="2219030" cy="995632"/>
          </a:xfrm>
          <a:prstGeom prst="wedgeRoundRectCallout">
            <a:avLst>
              <a:gd name="adj1" fmla="val -83373"/>
              <a:gd name="adj2" fmla="val 2881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injured my knee </a:t>
            </a:r>
            <a:r>
              <a:rPr lang="en-GB" sz="2000" i="1" dirty="0">
                <a:solidFill>
                  <a:schemeClr val="tx1"/>
                </a:solidFill>
              </a:rPr>
              <a:t>in the past </a:t>
            </a:r>
            <a:r>
              <a:rPr lang="en-GB" sz="2000" dirty="0">
                <a:solidFill>
                  <a:schemeClr val="tx1"/>
                </a:solidFill>
              </a:rPr>
              <a:t>and it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hurts!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9241841" y="5080232"/>
            <a:ext cx="2468895" cy="1135119"/>
          </a:xfrm>
          <a:prstGeom prst="wedgeRoundRectCallout">
            <a:avLst>
              <a:gd name="adj1" fmla="val -60781"/>
              <a:gd name="adj2" fmla="val -786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We had a horrible day </a:t>
            </a:r>
            <a:r>
              <a:rPr lang="en-GB" sz="2000" i="1" dirty="0">
                <a:solidFill>
                  <a:schemeClr val="tx1"/>
                </a:solidFill>
              </a:rPr>
              <a:t>in the past </a:t>
            </a:r>
            <a:r>
              <a:rPr lang="en-GB" sz="2000" dirty="0">
                <a:solidFill>
                  <a:schemeClr val="tx1"/>
                </a:solidFill>
              </a:rPr>
              <a:t>and we are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in it!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880174" y="553293"/>
            <a:ext cx="1508872" cy="2288620"/>
            <a:chOff x="8914919" y="2804188"/>
            <a:chExt cx="1408280" cy="1999399"/>
          </a:xfrm>
          <a:solidFill>
            <a:srgbClr val="000090"/>
          </a:solidFill>
        </p:grpSpPr>
        <p:sp>
          <p:nvSpPr>
            <p:cNvPr id="19" name="Diagonal Stripe 18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grpFill/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Diagonal Stripe 22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grpFill/>
            <a:ln w="76200" cmpd="sng">
              <a:solidFill>
                <a:srgbClr val="00009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grpFill/>
            <a:ln w="76200" cmpd="sng">
              <a:solidFill>
                <a:srgbClr val="00009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3377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8184" y="805342"/>
            <a:ext cx="105735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Perfect Form 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MS Mincho"/>
                <a:cs typeface="Times New Roman" panose="02020603050405020304" pitchFamily="18" charset="0"/>
              </a:rPr>
              <a:t>The perfect form is created using the verb ‘</a:t>
            </a:r>
            <a:r>
              <a:rPr lang="en-GB" sz="2400" dirty="0">
                <a:solidFill>
                  <a:srgbClr val="FF0000"/>
                </a:solidFill>
                <a:ea typeface="MS Mincho"/>
                <a:cs typeface="Times New Roman" panose="02020603050405020304" pitchFamily="18" charset="0"/>
              </a:rPr>
              <a:t>have</a:t>
            </a:r>
            <a:r>
              <a:rPr lang="en-GB" sz="2400" dirty="0">
                <a:ea typeface="MS Mincho"/>
                <a:cs typeface="Times New Roman" panose="02020603050405020304" pitchFamily="18" charset="0"/>
              </a:rPr>
              <a:t>/</a:t>
            </a:r>
            <a:r>
              <a:rPr lang="en-GB" sz="2400" dirty="0">
                <a:solidFill>
                  <a:srgbClr val="FF0000"/>
                </a:solidFill>
                <a:ea typeface="MS Mincho"/>
                <a:cs typeface="Times New Roman" panose="02020603050405020304" pitchFamily="18" charset="0"/>
              </a:rPr>
              <a:t>has</a:t>
            </a:r>
            <a:r>
              <a:rPr lang="en-GB" sz="2400" dirty="0">
                <a:ea typeface="MS Mincho"/>
                <a:cs typeface="Times New Roman" panose="02020603050405020304" pitchFamily="18" charset="0"/>
              </a:rPr>
              <a:t>’.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57832" y="1919462"/>
            <a:ext cx="635528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 err="1">
                <a:latin typeface="+mj-lt"/>
              </a:rPr>
              <a:t>Basanti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collected </a:t>
            </a:r>
            <a:r>
              <a:rPr lang="en-GB" sz="2400" i="1" dirty="0">
                <a:latin typeface="+mj-lt"/>
              </a:rPr>
              <a:t>four trophies.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She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skated </a:t>
            </a:r>
            <a:r>
              <a:rPr lang="en-GB" sz="2400" i="1" dirty="0">
                <a:latin typeface="+mj-lt"/>
              </a:rPr>
              <a:t>here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for years.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We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have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picked </a:t>
            </a:r>
            <a:r>
              <a:rPr lang="en-GB" sz="2400" i="1" dirty="0">
                <a:latin typeface="+mj-lt"/>
              </a:rPr>
              <a:t>our teams already.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Asha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taken </a:t>
            </a:r>
            <a:r>
              <a:rPr lang="en-GB" sz="2400" i="1" dirty="0">
                <a:latin typeface="+mj-lt"/>
              </a:rPr>
              <a:t>the last drink.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I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have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forgotten </a:t>
            </a:r>
            <a:r>
              <a:rPr lang="en-GB" sz="2400" i="1" dirty="0">
                <a:latin typeface="+mj-lt"/>
              </a:rPr>
              <a:t>my kit.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Tom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swum</a:t>
            </a:r>
            <a:r>
              <a:rPr lang="en-GB" sz="2400" i="1" dirty="0">
                <a:latin typeface="+mj-lt"/>
              </a:rPr>
              <a:t> in three competitions.</a:t>
            </a:r>
          </a:p>
          <a:p>
            <a:pPr algn="ctr">
              <a:lnSpc>
                <a:spcPct val="150000"/>
              </a:lnSpc>
            </a:pPr>
            <a:endParaRPr lang="en-GB" sz="2400" i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232246" y="2175446"/>
            <a:ext cx="2124994" cy="2929937"/>
            <a:chOff x="8914919" y="2804188"/>
            <a:chExt cx="1408280" cy="1999399"/>
          </a:xfrm>
        </p:grpSpPr>
        <p:sp>
          <p:nvSpPr>
            <p:cNvPr id="8" name="Diagonal Stripe 7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FF339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FF339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FF3399"/>
            </a:solidFill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Diagonal Stripe 10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FF339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FF3399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FF3399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8E7C23A-DA2F-CE48-80AA-446E0FB34E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24181" y="510538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10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3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4444" y="373344"/>
            <a:ext cx="105735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200" b="1" dirty="0"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Change these sentences into the </a:t>
            </a:r>
            <a:r>
              <a:rPr lang="en-GB" sz="2400" b="1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simple past</a:t>
            </a:r>
            <a:r>
              <a:rPr lang="en-GB" sz="2400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  <a:tabLst>
                <a:tab pos="6031230" algn="r"/>
              </a:tabLst>
            </a:pPr>
            <a:endParaRPr lang="en-GB" sz="2800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376212"/>
              </p:ext>
            </p:extLst>
          </p:nvPr>
        </p:nvGraphicFramePr>
        <p:xfrm>
          <a:off x="937135" y="3946228"/>
          <a:ext cx="10368175" cy="2147964"/>
        </p:xfrm>
        <a:graphic>
          <a:graphicData uri="http://schemas.openxmlformats.org/drawingml/2006/table">
            <a:tbl>
              <a:tblPr firstRow="1" firstCol="1" bandRow="1"/>
              <a:tblGrid>
                <a:gridCol w="5183478">
                  <a:extLst>
                    <a:ext uri="{9D8B030D-6E8A-4147-A177-3AD203B41FA5}">
                      <a16:colId xmlns:a16="http://schemas.microsoft.com/office/drawing/2014/main" val="4031140314"/>
                    </a:ext>
                  </a:extLst>
                </a:gridCol>
                <a:gridCol w="5184697">
                  <a:extLst>
                    <a:ext uri="{9D8B030D-6E8A-4147-A177-3AD203B41FA5}">
                      <a16:colId xmlns:a16="http://schemas.microsoft.com/office/drawing/2014/main" val="1136001904"/>
                    </a:ext>
                  </a:extLst>
                </a:gridCol>
              </a:tblGrid>
              <a:tr h="415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 past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Perfect form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224048"/>
                  </a:ext>
                </a:extLst>
              </a:tr>
              <a:tr h="17212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255607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4325513" y="1609200"/>
            <a:ext cx="35034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and then the </a:t>
            </a:r>
            <a:r>
              <a:rPr lang="en-GB" sz="2400" b="1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perfect form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.</a:t>
            </a:r>
            <a:endParaRPr lang="en-GB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1243" y="2161066"/>
            <a:ext cx="358744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 err="1">
                <a:latin typeface="+mj-lt"/>
                <a:ea typeface="MS Mincho"/>
                <a:cs typeface="Times New Roman" panose="02020603050405020304" pitchFamily="18" charset="0"/>
              </a:rPr>
              <a:t>Basanti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 balances carefully .</a:t>
            </a:r>
            <a:endParaRPr lang="en-GB" sz="2400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853910" y="4319092"/>
            <a:ext cx="370032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 err="1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Basanti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balanced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carefully.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27278" y="4319092"/>
            <a:ext cx="42673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 err="1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Basanti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balanced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carefully.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843884" y="2827363"/>
            <a:ext cx="254704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Ali catches the ball.</a:t>
            </a:r>
            <a:endParaRPr lang="en-GB" sz="2400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405326" y="4837765"/>
            <a:ext cx="438785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caught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176235" y="4844667"/>
            <a:ext cx="516938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caught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686733" y="2281477"/>
            <a:ext cx="2366353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We ride our bikes.</a:t>
            </a:r>
            <a:endParaRPr lang="en-GB" sz="2400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510144" y="5367352"/>
            <a:ext cx="438785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rode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our bikes.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223912" y="5430620"/>
            <a:ext cx="516938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ridden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our bikes.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598" y="681120"/>
            <a:ext cx="2097087" cy="64633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/>
              <a:t>Perfect Form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has</a:t>
            </a:r>
            <a:r>
              <a:rPr lang="en-GB" dirty="0"/>
              <a:t>/</a:t>
            </a:r>
            <a:r>
              <a:rPr lang="en-GB" dirty="0">
                <a:solidFill>
                  <a:srgbClr val="FF0000"/>
                </a:solidFill>
              </a:rPr>
              <a:t>have</a:t>
            </a:r>
            <a:r>
              <a:rPr lang="en-GB" dirty="0"/>
              <a:t> + </a:t>
            </a:r>
            <a:r>
              <a:rPr lang="en-GB" dirty="0">
                <a:solidFill>
                  <a:srgbClr val="0000FF"/>
                </a:solidFill>
              </a:rPr>
              <a:t>verb-</a:t>
            </a:r>
            <a:r>
              <a:rPr lang="en-GB" i="1" dirty="0" err="1">
                <a:solidFill>
                  <a:srgbClr val="0000FF"/>
                </a:solidFill>
              </a:rPr>
              <a:t>ed</a:t>
            </a:r>
            <a:endParaRPr lang="en-GB" i="1" dirty="0">
              <a:solidFill>
                <a:srgbClr val="0000FF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9554285" y="855089"/>
            <a:ext cx="1850163" cy="2929936"/>
            <a:chOff x="8975884" y="867663"/>
            <a:chExt cx="1850163" cy="2929936"/>
          </a:xfrm>
        </p:grpSpPr>
        <p:sp>
          <p:nvSpPr>
            <p:cNvPr id="17" name="Diagonal Stripe 16"/>
            <p:cNvSpPr/>
            <p:nvPr/>
          </p:nvSpPr>
          <p:spPr>
            <a:xfrm rot="10800000">
              <a:off x="9096605" y="2454387"/>
              <a:ext cx="1060215" cy="352319"/>
            </a:xfrm>
            <a:prstGeom prst="diagStrip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>
              <a:off x="9782522" y="1844309"/>
              <a:ext cx="1043525" cy="1197772"/>
            </a:xfrm>
            <a:prstGeom prst="triangl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/>
            <p:cNvSpPr/>
            <p:nvPr/>
          </p:nvSpPr>
          <p:spPr>
            <a:xfrm rot="1294602">
              <a:off x="10067120" y="867663"/>
              <a:ext cx="607142" cy="1124063"/>
            </a:xfrm>
            <a:prstGeom prst="ellipse">
              <a:avLst/>
            </a:prstGeom>
            <a:effectLst>
              <a:glow rad="228600">
                <a:schemeClr val="accent5">
                  <a:satMod val="175000"/>
                  <a:alpha val="40000"/>
                </a:schemeClr>
              </a:glow>
            </a:effectLst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Diagonal Stripe 27"/>
            <p:cNvSpPr/>
            <p:nvPr/>
          </p:nvSpPr>
          <p:spPr>
            <a:xfrm rot="13233127">
              <a:off x="8975884" y="1807853"/>
              <a:ext cx="1385041" cy="442254"/>
            </a:xfrm>
            <a:prstGeom prst="diagStrip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9" name="Straight Connector 28"/>
            <p:cNvCxnSpPr/>
            <p:nvPr/>
          </p:nvCxnSpPr>
          <p:spPr>
            <a:xfrm flipH="1">
              <a:off x="9839442" y="3042083"/>
              <a:ext cx="351004" cy="700237"/>
            </a:xfrm>
            <a:prstGeom prst="line">
              <a:avLst/>
            </a:prstGeom>
            <a:ln w="76200" cmpd="sng">
              <a:solidFill>
                <a:schemeClr val="accent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10477339" y="3007426"/>
              <a:ext cx="234880" cy="790173"/>
            </a:xfrm>
            <a:prstGeom prst="line">
              <a:avLst/>
            </a:prstGeom>
            <a:ln w="76200" cmpd="sng">
              <a:solidFill>
                <a:srgbClr val="FFC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6014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" grpId="0" animBg="1"/>
      <p:bldP spid="18" grpId="0"/>
      <p:bldP spid="19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79391" y="1108084"/>
            <a:ext cx="5425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Perfect form of past tense </a:t>
            </a:r>
            <a:endParaRPr lang="en-GB" sz="48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Turn these verbs into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perfect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form.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594980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Perfect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form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74699" y="3612279"/>
            <a:ext cx="4124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latin typeface="+mj-lt"/>
              </a:rPr>
              <a:t> cross with me.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teacher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shouted</a:t>
            </a:r>
            <a:r>
              <a:rPr lang="en-GB" sz="2800" i="1" dirty="0">
                <a:latin typeface="+mj-lt"/>
              </a:rPr>
              <a:t>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sulked 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all evening.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day really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sucked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031063" y="792214"/>
            <a:ext cx="1672333" cy="2099998"/>
            <a:chOff x="8914919" y="2804188"/>
            <a:chExt cx="1408280" cy="1999399"/>
          </a:xfrm>
          <a:solidFill>
            <a:schemeClr val="accent4">
              <a:lumMod val="75000"/>
            </a:schemeClr>
          </a:solidFill>
        </p:grpSpPr>
        <p:sp>
          <p:nvSpPr>
            <p:cNvPr id="23" name="Diagonal Stripe 22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grpFill/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Diagonal Stripe 25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grpFill/>
            <a:ln w="76200" cmpd="sng">
              <a:solidFill>
                <a:srgbClr val="BF9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grpFill/>
            <a:ln w="76200" cmpd="sng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8234494-E4A3-6C49-ACFF-08FD1E6FA7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2149" y="88767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97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361196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Perfect form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24995" y="3612279"/>
            <a:ext cx="4074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latin typeface="+mj-lt"/>
              </a:rPr>
              <a:t> cross with me.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teacher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shouted</a:t>
            </a:r>
            <a:r>
              <a:rPr lang="en-GB" sz="2800" i="1" dirty="0">
                <a:latin typeface="+mj-lt"/>
              </a:rPr>
              <a:t>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sulked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all evening.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day really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sucked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6416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been</a:t>
            </a:r>
            <a:r>
              <a:rPr lang="en-GB" sz="2800" i="1" dirty="0">
                <a:latin typeface="+mj-lt"/>
              </a:rPr>
              <a:t> cross.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4177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teacher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shouted</a:t>
            </a:r>
            <a:r>
              <a:rPr lang="en-GB" sz="2800" i="1" dirty="0">
                <a:latin typeface="+mj-lt"/>
              </a:rPr>
              <a:t>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1937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have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sulked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all evening.</a:t>
            </a:r>
            <a:endParaRPr lang="en-GB" sz="2800" i="1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4779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day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00"/>
                </a:solidFill>
                <a:latin typeface="+mj-lt"/>
              </a:rPr>
              <a:t>really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sucked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41117" y="1145808"/>
            <a:ext cx="861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Perfect form of past tense </a:t>
            </a:r>
            <a:endParaRPr lang="en-GB" sz="4800" b="1" dirty="0"/>
          </a:p>
        </p:txBody>
      </p:sp>
      <p:grpSp>
        <p:nvGrpSpPr>
          <p:cNvPr id="18" name="Group 17"/>
          <p:cNvGrpSpPr/>
          <p:nvPr/>
        </p:nvGrpSpPr>
        <p:grpSpPr>
          <a:xfrm>
            <a:off x="1031063" y="792214"/>
            <a:ext cx="1672333" cy="2099998"/>
            <a:chOff x="8914919" y="2804188"/>
            <a:chExt cx="1408280" cy="1999399"/>
          </a:xfrm>
          <a:solidFill>
            <a:schemeClr val="accent4">
              <a:lumMod val="75000"/>
            </a:schemeClr>
          </a:solidFill>
        </p:grpSpPr>
        <p:sp>
          <p:nvSpPr>
            <p:cNvPr id="21" name="Diagonal Stripe 20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grpFill/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Diagonal Stripe 23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5" name="Straight Connector 24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grpFill/>
            <a:ln w="76200" cmpd="sng">
              <a:solidFill>
                <a:srgbClr val="BF9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grpFill/>
            <a:ln w="76200" cmpd="sng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703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352</Words>
  <Application>Microsoft Office PowerPoint</Application>
  <PresentationFormat>Widescreen</PresentationFormat>
  <Paragraphs>70</Paragraphs>
  <Slides>6</Slides>
  <Notes>6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MS Mincho</vt:lpstr>
      <vt:lpstr>Times New Roman</vt:lpstr>
      <vt:lpstr>Office Theme</vt:lpstr>
      <vt:lpstr>Perfect form of verbs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CHARLOTTE WHISTON</cp:lastModifiedBy>
  <cp:revision>196</cp:revision>
  <cp:lastPrinted>2019-02-20T14:33:39Z</cp:lastPrinted>
  <dcterms:created xsi:type="dcterms:W3CDTF">2013-08-23T07:43:20Z</dcterms:created>
  <dcterms:modified xsi:type="dcterms:W3CDTF">2020-04-25T08:52:10Z</dcterms:modified>
</cp:coreProperties>
</file>