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0" d="100"/>
          <a:sy n="60" d="100"/>
        </p:scale>
        <p:origin x="2558" y="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By Brook Valley C of E Primary School </a:t>
            </a:r>
            <a:r>
              <a:rPr lang="en-GB" dirty="0"/>
              <a:t>– </a:t>
            </a:r>
            <a:r>
              <a:rPr lang="en-GB" dirty="0" smtClean="0"/>
              <a:t>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8395964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3300608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Year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Judaism: Shabbat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172265"/>
              </p:ext>
            </p:extLst>
          </p:nvPr>
        </p:nvGraphicFramePr>
        <p:xfrm>
          <a:off x="3472069" y="6190406"/>
          <a:ext cx="3319398" cy="35764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581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581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268841">
                <a:tc>
                  <a:txBody>
                    <a:bodyPr/>
                    <a:lstStyle/>
                    <a:p>
                      <a:r>
                        <a:rPr lang="en-GB" sz="1300" b="1" dirty="0" smtClean="0"/>
                        <a:t>Shabbat</a:t>
                      </a:r>
                      <a:r>
                        <a:rPr lang="en-GB" sz="1300" b="0" dirty="0" smtClean="0"/>
                        <a:t> </a:t>
                      </a:r>
                      <a:endParaRPr lang="en-GB" sz="13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Means rest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68746">
                <a:tc>
                  <a:txBody>
                    <a:bodyPr/>
                    <a:lstStyle/>
                    <a:p>
                      <a:r>
                        <a:rPr lang="en-GB" sz="13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Kippah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Skull cap 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268746">
                <a:tc>
                  <a:txBody>
                    <a:bodyPr/>
                    <a:lstStyle/>
                    <a:p>
                      <a:r>
                        <a:rPr lang="en-GB" sz="1300" b="1" dirty="0" smtClean="0"/>
                        <a:t>Synagogue 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Jewish</a:t>
                      </a:r>
                      <a:r>
                        <a:rPr lang="en-GB" sz="1300" baseline="0" dirty="0" smtClean="0"/>
                        <a:t> place of worship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  <a:tr h="452625">
                <a:tc>
                  <a:txBody>
                    <a:bodyPr/>
                    <a:lstStyle/>
                    <a:p>
                      <a:r>
                        <a:rPr lang="en-GB" altLang="en-US" sz="1300" b="1" dirty="0" smtClean="0">
                          <a:solidFill>
                            <a:schemeClr val="tx1"/>
                          </a:solidFill>
                        </a:rPr>
                        <a:t>Havdalah candle 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altLang="en-US" sz="1300" dirty="0" smtClean="0">
                          <a:solidFill>
                            <a:schemeClr val="tx1"/>
                          </a:solidFill>
                        </a:rPr>
                        <a:t>A special plaited candle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907015"/>
                  </a:ext>
                </a:extLst>
              </a:tr>
              <a:tr h="452625">
                <a:tc>
                  <a:txBody>
                    <a:bodyPr/>
                    <a:lstStyle/>
                    <a:p>
                      <a:r>
                        <a:rPr lang="en-GB" sz="1300" b="1" dirty="0" smtClean="0"/>
                        <a:t>Empathy </a:t>
                      </a:r>
                    </a:p>
                    <a:p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how someone else is feeling.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6504">
                <a:tc>
                  <a:txBody>
                    <a:bodyPr/>
                    <a:lstStyle/>
                    <a:p>
                      <a:r>
                        <a:rPr lang="en-GB" sz="1300" b="1" dirty="0" smtClean="0"/>
                        <a:t>Kiddush cup</a:t>
                      </a:r>
                    </a:p>
                    <a:p>
                      <a:endParaRPr lang="en-GB" sz="1300" b="1" dirty="0" smtClean="0"/>
                    </a:p>
                    <a:p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 special cup used to hold wine for blessing</a:t>
                      </a:r>
                      <a:r>
                        <a:rPr lang="en-GB" sz="1300" baseline="0" dirty="0" smtClean="0"/>
                        <a:t> during the Shabbat.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047999"/>
                  </a:ext>
                </a:extLst>
              </a:tr>
              <a:tr h="452222">
                <a:tc>
                  <a:txBody>
                    <a:bodyPr/>
                    <a:lstStyle/>
                    <a:p>
                      <a:r>
                        <a:rPr lang="en-GB" sz="1300" b="1" dirty="0" smtClean="0"/>
                        <a:t>Torah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The Jewish holy book.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0631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211021"/>
              </p:ext>
            </p:extLst>
          </p:nvPr>
        </p:nvGraphicFramePr>
        <p:xfrm>
          <a:off x="158700" y="1061035"/>
          <a:ext cx="3155796" cy="6917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7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0005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290873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00487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/>
                        <a:t>Why </a:t>
                      </a:r>
                      <a:r>
                        <a:rPr lang="en-GB" sz="1200" b="0" smtClean="0"/>
                        <a:t>is Shabbat</a:t>
                      </a:r>
                      <a:endParaRPr lang="en-GB" sz="1200" b="0" dirty="0" smtClean="0"/>
                    </a:p>
                    <a:p>
                      <a:pPr algn="ctr"/>
                      <a:r>
                        <a:rPr lang="en-GB" sz="1150" b="0" dirty="0" smtClean="0"/>
                        <a:t>celebrated? </a:t>
                      </a:r>
                      <a:endParaRPr lang="en-GB" sz="11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Shabbat is celebrated on the 7</a:t>
                      </a:r>
                      <a:r>
                        <a:rPr lang="en-GB" sz="1200" kern="1200" baseline="30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day of every week (Saturday). </a:t>
                      </a:r>
                      <a:r>
                        <a:rPr lang="en-GB" altLang="en-US" sz="1200" dirty="0" smtClean="0">
                          <a:solidFill>
                            <a:schemeClr val="tx1"/>
                          </a:solidFill>
                        </a:rPr>
                        <a:t>Saturday was the seventh day of the week and the day that God rested after creating the world. Jewish people</a:t>
                      </a:r>
                      <a:r>
                        <a:rPr lang="en-GB" altLang="en-US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altLang="en-US" sz="1200" dirty="0" smtClean="0">
                          <a:solidFill>
                            <a:schemeClr val="tx1"/>
                          </a:solidFill>
                        </a:rPr>
                        <a:t>keep celebrate</a:t>
                      </a:r>
                      <a:r>
                        <a:rPr lang="en-GB" altLang="en-US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altLang="en-US" sz="1200" dirty="0" smtClean="0">
                          <a:solidFill>
                            <a:schemeClr val="tx1"/>
                          </a:solidFill>
                        </a:rPr>
                        <a:t>Sabbath </a:t>
                      </a:r>
                      <a:r>
                        <a:rPr lang="en-GB" altLang="en-US" sz="1200" baseline="0" dirty="0" smtClean="0">
                          <a:solidFill>
                            <a:schemeClr val="tx1"/>
                          </a:solidFill>
                        </a:rPr>
                        <a:t>because God asked them to keep the Sabbath day holy. </a:t>
                      </a:r>
                      <a:endParaRPr lang="en-GB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342490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/>
                        <a:t>Shabbat candles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a Jewish law that no one may light a fire after Shabbat starts. Because of this, someone in every home lights candles just before Shabbat. Candlelight symbolises peace coming into the house as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Shabbat starts.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68809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/>
                        <a:t>Shabbat day activities</a:t>
                      </a:r>
                      <a:r>
                        <a:rPr lang="en-GB" sz="1200" b="0" baseline="0" dirty="0" smtClean="0"/>
                        <a:t> 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 smtClean="0"/>
                        <a:t>On Friday evening, everyone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dirty="0" smtClean="0"/>
                        <a:t>gathers for a special meal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 smtClean="0"/>
                        <a:t>Everyone puts on their best clothes 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US" sz="1200" b="0" dirty="0" smtClean="0">
                          <a:solidFill>
                            <a:schemeClr val="tx1"/>
                          </a:solidFill>
                        </a:rPr>
                        <a:t>Blessings are recited.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US" sz="1200" b="0" dirty="0" smtClean="0">
                          <a:solidFill>
                            <a:schemeClr val="tx1"/>
                          </a:solidFill>
                        </a:rPr>
                        <a:t>No work can be done. Including homework!</a:t>
                      </a:r>
                    </a:p>
                    <a:p>
                      <a:pPr marL="285750" marR="0" lvl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US" sz="1200" b="0" dirty="0" smtClean="0">
                          <a:solidFill>
                            <a:schemeClr val="tx1"/>
                          </a:solidFill>
                        </a:rPr>
                        <a:t>Families will visit the Synagogue during Shabbat.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626495">
                <a:tc>
                  <a:txBody>
                    <a:bodyPr/>
                    <a:lstStyle/>
                    <a:p>
                      <a:pPr algn="ctr"/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Shabbat meal</a:t>
                      </a:r>
                    </a:p>
                    <a:p>
                      <a:pPr algn="ctr"/>
                      <a:endParaRPr lang="en-GB" sz="12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altLang="en-US" sz="1200" b="0" dirty="0" smtClean="0">
                          <a:solidFill>
                            <a:schemeClr val="tx1"/>
                          </a:solidFill>
                        </a:rPr>
                        <a:t>Wine (or grape juice) is shared in a Kiddush cup. A sweet bread called Challah bread is eaten.</a:t>
                      </a:r>
                      <a:r>
                        <a:rPr lang="en-GB" sz="1200" b="0" dirty="0" smtClean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13400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/>
                        <a:t>How does Shabbat end?</a:t>
                      </a:r>
                      <a:endParaRPr lang="en-GB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b="0" dirty="0" smtClean="0">
                          <a:solidFill>
                            <a:schemeClr val="tx1"/>
                          </a:solidFill>
                        </a:rPr>
                        <a:t>Havdalah is the end of Shabbat. A special plaited candle is lit and prayers are read. Special spices are smelt and finally the candle is put out in the wine.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963022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5108140"/>
              </p:ext>
            </p:extLst>
          </p:nvPr>
        </p:nvGraphicFramePr>
        <p:xfrm>
          <a:off x="3472069" y="4138306"/>
          <a:ext cx="3255743" cy="1854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9568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is Shabbat important to Jewish children?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does it feel to share special food together?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Would a Jewish child go out with their friends on Shabbat?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is Shabbat celebrated? 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 descr="Shabbat - the Jewish day of rest - BBC Tea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333" y="1639340"/>
            <a:ext cx="2946357" cy="164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to Light Shabbat Candles | My Jewish Lear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15" y="8092069"/>
            <a:ext cx="2267366" cy="15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802</TotalTime>
  <Words>315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Natasha Nicholas</cp:lastModifiedBy>
  <cp:revision>74</cp:revision>
  <dcterms:created xsi:type="dcterms:W3CDTF">2019-07-07T18:53:37Z</dcterms:created>
  <dcterms:modified xsi:type="dcterms:W3CDTF">2024-04-18T16:24:03Z</dcterms:modified>
</cp:coreProperties>
</file>