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FF6FCF"/>
    <a:srgbClr val="FFFF66"/>
    <a:srgbClr val="66FF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p:restoredLeft sz="15620"/>
    <p:restoredTop sz="94660"/>
  </p:normalViewPr>
  <p:slideViewPr>
    <p:cSldViewPr snapToGrid="0" snapToObjects="1">
      <p:cViewPr varScale="1">
        <p:scale>
          <a:sx n="92" d="100"/>
          <a:sy n="92" d="100"/>
        </p:scale>
        <p:origin x="1186"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7B8C2386-329F-2544-91A5-095D57D85E90}" type="datetimeFigureOut">
              <a:rPr lang="en-US" smtClean="0"/>
              <a:t>12/31/2021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8013229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B8C2386-329F-2544-91A5-095D57D85E90}" type="datetimeFigureOut">
              <a:rPr lang="en-US" smtClean="0"/>
              <a:t>12/31/2021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168444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B8C2386-329F-2544-91A5-095D57D85E90}" type="datetimeFigureOut">
              <a:rPr lang="en-US" smtClean="0"/>
              <a:t>12/31/2021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946950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7B8C2386-329F-2544-91A5-095D57D85E90}" type="datetimeFigureOut">
              <a:rPr lang="en-US" smtClean="0"/>
              <a:t>12/31/2021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429034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7B8C2386-329F-2544-91A5-095D57D85E90}" type="datetimeFigureOut">
              <a:rPr lang="en-US" smtClean="0"/>
              <a:t>12/31/2021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2699309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7B8C2386-329F-2544-91A5-095D57D85E90}" type="datetimeFigureOut">
              <a:rPr lang="en-US" smtClean="0"/>
              <a:t>12/31/2021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1808567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8C2386-329F-2544-91A5-095D57D85E90}" type="datetimeFigureOut">
              <a:rPr lang="en-US" smtClean="0"/>
              <a:t>12/31/2021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2908434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B8C2386-329F-2544-91A5-095D57D85E90}" type="datetimeFigureOut">
              <a:rPr lang="en-US" smtClean="0"/>
              <a:t>12/31/2021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702477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B8C2386-329F-2544-91A5-095D57D85E90}" type="datetimeFigureOut">
              <a:rPr lang="en-US" smtClean="0"/>
              <a:t>12/31/2021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3156657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B8C2386-329F-2544-91A5-095D57D85E90}" type="datetimeFigureOut">
              <a:rPr lang="en-US" smtClean="0"/>
              <a:t>12/31/2021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1979523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B8C2386-329F-2544-91A5-095D57D85E90}" type="datetimeFigureOut">
              <a:rPr lang="en-US" smtClean="0"/>
              <a:t>12/31/2021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1986049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8C2386-329F-2544-91A5-095D57D85E90}" type="datetimeFigureOut">
              <a:rPr lang="en-US" smtClean="0"/>
              <a:t>12/31/2021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2E6967-FC6B-E94A-9A7C-7A03829185EB}" type="slidenum">
              <a:rPr lang="en-US" smtClean="0"/>
              <a:t>‹#›</a:t>
            </a:fld>
            <a:endParaRPr lang="en-US"/>
          </a:p>
        </p:txBody>
      </p:sp>
    </p:spTree>
    <p:extLst>
      <p:ext uri="{BB962C8B-B14F-4D97-AF65-F5344CB8AC3E}">
        <p14:creationId xmlns:p14="http://schemas.microsoft.com/office/powerpoint/2010/main" val="1865310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567487" y="98426"/>
            <a:ext cx="2409825" cy="368301"/>
          </a:xfrm>
          <a:solidFill>
            <a:schemeClr val="accent3">
              <a:lumMod val="40000"/>
              <a:lumOff val="60000"/>
            </a:schemeClr>
          </a:solidFill>
          <a:ln>
            <a:solidFill>
              <a:schemeClr val="tx1"/>
            </a:solidFill>
          </a:ln>
        </p:spPr>
        <p:txBody>
          <a:bodyPr>
            <a:noAutofit/>
          </a:bodyPr>
          <a:lstStyle/>
          <a:p>
            <a:r>
              <a:rPr lang="en-US" sz="1200" b="1" dirty="0"/>
              <a:t>Life cycles and reproduction</a:t>
            </a:r>
          </a:p>
        </p:txBody>
      </p:sp>
      <p:sp>
        <p:nvSpPr>
          <p:cNvPr id="5" name="Title 1"/>
          <p:cNvSpPr txBox="1">
            <a:spLocks/>
          </p:cNvSpPr>
          <p:nvPr/>
        </p:nvSpPr>
        <p:spPr>
          <a:xfrm>
            <a:off x="2762251" y="88902"/>
            <a:ext cx="3416300" cy="377825"/>
          </a:xfrm>
          <a:prstGeom prst="rect">
            <a:avLst/>
          </a:prstGeom>
          <a:solidFill>
            <a:schemeClr val="accent4">
              <a:lumMod val="40000"/>
              <a:lumOff val="60000"/>
            </a:schemeClr>
          </a:solidFill>
          <a:ln>
            <a:solidFill>
              <a:schemeClr val="tx1"/>
            </a:solidFill>
          </a:ln>
        </p:spPr>
        <p:txBody>
          <a:bodyPr vert="horz" lIns="91440" tIns="45720" rIns="91440" bIns="45720" rtlCol="0" anchor="ctr">
            <a:normAutofit fontScale="77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400" b="1" dirty="0"/>
              <a:t>Big Question:</a:t>
            </a:r>
          </a:p>
          <a:p>
            <a:r>
              <a:rPr lang="en-US" sz="1400" b="1" dirty="0"/>
              <a:t>‘What would happen if we stopped reproducing?’</a:t>
            </a:r>
          </a:p>
        </p:txBody>
      </p:sp>
      <p:graphicFrame>
        <p:nvGraphicFramePr>
          <p:cNvPr id="7" name="Table 6"/>
          <p:cNvGraphicFramePr>
            <a:graphicFrameLocks noGrp="1"/>
          </p:cNvGraphicFramePr>
          <p:nvPr>
            <p:extLst>
              <p:ext uri="{D42A27DB-BD31-4B8C-83A1-F6EECF244321}">
                <p14:modId xmlns:p14="http://schemas.microsoft.com/office/powerpoint/2010/main" val="1816537366"/>
              </p:ext>
            </p:extLst>
          </p:nvPr>
        </p:nvGraphicFramePr>
        <p:xfrm>
          <a:off x="123825" y="504827"/>
          <a:ext cx="8853488" cy="6286004"/>
        </p:xfrm>
        <a:graphic>
          <a:graphicData uri="http://schemas.openxmlformats.org/drawingml/2006/table">
            <a:tbl>
              <a:tblPr firstRow="1" bandRow="1">
                <a:tableStyleId>{5C22544A-7EE6-4342-B048-85BDC9FD1C3A}</a:tableStyleId>
              </a:tblPr>
              <a:tblGrid>
                <a:gridCol w="1133475">
                  <a:extLst>
                    <a:ext uri="{9D8B030D-6E8A-4147-A177-3AD203B41FA5}">
                      <a16:colId xmlns:a16="http://schemas.microsoft.com/office/drawing/2014/main" val="20000"/>
                    </a:ext>
                  </a:extLst>
                </a:gridCol>
                <a:gridCol w="3340101">
                  <a:extLst>
                    <a:ext uri="{9D8B030D-6E8A-4147-A177-3AD203B41FA5}">
                      <a16:colId xmlns:a16="http://schemas.microsoft.com/office/drawing/2014/main" val="20001"/>
                    </a:ext>
                  </a:extLst>
                </a:gridCol>
                <a:gridCol w="4379912">
                  <a:extLst>
                    <a:ext uri="{9D8B030D-6E8A-4147-A177-3AD203B41FA5}">
                      <a16:colId xmlns:a16="http://schemas.microsoft.com/office/drawing/2014/main" val="20002"/>
                    </a:ext>
                  </a:extLst>
                </a:gridCol>
              </a:tblGrid>
              <a:tr h="315978">
                <a:tc gridSpan="3">
                  <a:txBody>
                    <a:bodyPr/>
                    <a:lstStyle/>
                    <a:p>
                      <a:r>
                        <a:rPr lang="en-US" sz="1000" dirty="0">
                          <a:solidFill>
                            <a:srgbClr val="000000"/>
                          </a:solidFill>
                        </a:rPr>
                        <a:t>What</a:t>
                      </a:r>
                      <a:r>
                        <a:rPr lang="en-US" sz="1000" baseline="0" dirty="0">
                          <a:solidFill>
                            <a:srgbClr val="000000"/>
                          </a:solidFill>
                        </a:rPr>
                        <a:t> I will know by the end of the unit</a:t>
                      </a:r>
                      <a:r>
                        <a:rPr lang="en-US" sz="1000" dirty="0">
                          <a:solidFill>
                            <a:srgbClr val="000000"/>
                          </a:solidFill>
                        </a:rPr>
                        <a: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5">
                        <a:lumMod val="60000"/>
                        <a:lumOff val="40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176395">
                <a:tc>
                  <a:txBody>
                    <a:bodyPr/>
                    <a:lstStyle/>
                    <a:p>
                      <a:pPr marL="171450" indent="-171450">
                        <a:buFont typeface="Arial"/>
                        <a:buChar char="•"/>
                      </a:pPr>
                      <a:r>
                        <a:rPr lang="en-US" sz="1000" dirty="0">
                          <a:solidFill>
                            <a:srgbClr val="000000"/>
                          </a:solidFill>
                        </a:rPr>
                        <a:t>I can describe the differences between the life cycles of mammals, amphibians, insects and birds</a:t>
                      </a:r>
                      <a:r>
                        <a:rPr lang="en-US" sz="1000" baseline="0" dirty="0">
                          <a:solidFill>
                            <a:srgbClr val="000000"/>
                          </a:solidFill>
                        </a:rPr>
                        <a:t>.</a:t>
                      </a:r>
                      <a:endParaRPr lang="en-US" sz="10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gridSpan="2">
                  <a:txBody>
                    <a:bodyPr/>
                    <a:lstStyle/>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10001"/>
                  </a:ext>
                </a:extLst>
              </a:tr>
              <a:tr h="1936344">
                <a:tc>
                  <a:txBody>
                    <a:bodyPr/>
                    <a:lstStyle/>
                    <a:p>
                      <a:pPr marL="171450" indent="-171450">
                        <a:buFont typeface="Arial"/>
                        <a:buChar char="•"/>
                      </a:pPr>
                      <a:r>
                        <a:rPr lang="en-US" sz="1000" dirty="0">
                          <a:solidFill>
                            <a:srgbClr val="000000"/>
                          </a:solidFill>
                        </a:rPr>
                        <a:t>I can describe and compare </a:t>
                      </a:r>
                      <a:r>
                        <a:rPr lang="en-US" sz="1000" baseline="0" dirty="0">
                          <a:solidFill>
                            <a:srgbClr val="000000"/>
                          </a:solidFill>
                        </a:rPr>
                        <a:t> the life process of reproduction for different plants and animals.</a:t>
                      </a:r>
                      <a:endParaRPr lang="en-US" sz="10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l"/>
                      <a:r>
                        <a:rPr lang="en-US" sz="900" b="1" dirty="0"/>
                        <a:t>Frogs</a:t>
                      </a:r>
                    </a:p>
                    <a:p>
                      <a:pPr algn="l"/>
                      <a:r>
                        <a:rPr lang="en-US" sz="1000" b="0" dirty="0"/>
                        <a:t>The female releases her material</a:t>
                      </a:r>
                      <a:r>
                        <a:rPr lang="en-US" sz="1000" b="0" baseline="0" dirty="0"/>
                        <a:t> (thousands of unfertilised eggs) into the water at the same time as the male.  Their material combines in the water (external fertilisation) and this is known as frogspawn.  Up to 100 tadpoles may hatch from the spawn.  Most frogs do not look after their offspring.</a:t>
                      </a:r>
                    </a:p>
                    <a:p>
                      <a:pPr algn="l"/>
                      <a:endParaRPr lang="en-US" sz="900" dirty="0">
                        <a:solidFill>
                          <a:srgbClr val="000000"/>
                        </a:solidFill>
                      </a:endParaRPr>
                    </a:p>
                    <a:p>
                      <a:pPr algn="l"/>
                      <a:endParaRPr lang="en-US" sz="9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l"/>
                      <a:r>
                        <a:rPr lang="en-US" sz="900" b="1" dirty="0"/>
                        <a:t>Fruit Flies</a:t>
                      </a:r>
                    </a:p>
                    <a:p>
                      <a:pPr algn="l"/>
                      <a:r>
                        <a:rPr lang="en-US" sz="1000" b="0" dirty="0"/>
                        <a:t>The male fly places his material inside the female.  Within a day, nearly 500 eggs are laid.  Maggots</a:t>
                      </a:r>
                      <a:r>
                        <a:rPr lang="en-US" sz="1000" b="0" baseline="0" dirty="0"/>
                        <a:t> hatch from these eggs.  Flies do not look after their offspring.</a:t>
                      </a:r>
                      <a:endParaRPr lang="en-US" sz="1000" b="0" dirty="0"/>
                    </a:p>
                    <a:p>
                      <a:endParaRPr lang="en-US" sz="9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2"/>
                  </a:ext>
                </a:extLst>
              </a:tr>
              <a:tr h="1857287">
                <a:tc>
                  <a:txBody>
                    <a:bodyPr/>
                    <a:lstStyle/>
                    <a:p>
                      <a:pPr marL="171450" indent="-171450">
                        <a:buFont typeface="Arial"/>
                        <a:buChar char="•"/>
                      </a:pPr>
                      <a:r>
                        <a:rPr lang="en-US" sz="1000" dirty="0">
                          <a:solidFill>
                            <a:srgbClr val="000000"/>
                          </a:solidFill>
                        </a:rPr>
                        <a:t>I can describe the changes that take place as humans develop to old age.</a:t>
                      </a:r>
                      <a:endParaRPr lang="en-US" sz="1000" baseline="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gridSpan="2">
                  <a:txBody>
                    <a:bodyPr/>
                    <a:lstStyle/>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p>
                      <a:endParaRPr lang="en-US" sz="10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10003"/>
                  </a:ext>
                </a:extLst>
              </a:tr>
            </a:tbl>
          </a:graphicData>
        </a:graphic>
      </p:graphicFrame>
      <p:sp>
        <p:nvSpPr>
          <p:cNvPr id="35" name="Title 1"/>
          <p:cNvSpPr txBox="1">
            <a:spLocks/>
          </p:cNvSpPr>
          <p:nvPr/>
        </p:nvSpPr>
        <p:spPr>
          <a:xfrm>
            <a:off x="136524" y="98426"/>
            <a:ext cx="2409825" cy="368301"/>
          </a:xfrm>
          <a:prstGeom prst="rect">
            <a:avLst/>
          </a:prstGeom>
          <a:solidFill>
            <a:schemeClr val="accent3">
              <a:lumMod val="40000"/>
              <a:lumOff val="60000"/>
            </a:schemeClr>
          </a:solidFill>
          <a:ln>
            <a:solidFill>
              <a:schemeClr val="tx1"/>
            </a:solidFill>
          </a:ln>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 b="1" dirty="0"/>
              <a:t>Science – Y5 – Spring 1</a:t>
            </a:r>
          </a:p>
        </p:txBody>
      </p:sp>
      <p:pic>
        <p:nvPicPr>
          <p:cNvPr id="3" name="Picture 2"/>
          <p:cNvPicPr>
            <a:picLocks noChangeAspect="1"/>
          </p:cNvPicPr>
          <p:nvPr/>
        </p:nvPicPr>
        <p:blipFill>
          <a:blip r:embed="rId2"/>
          <a:stretch>
            <a:fillRect/>
          </a:stretch>
        </p:blipFill>
        <p:spPr>
          <a:xfrm>
            <a:off x="1682748" y="883165"/>
            <a:ext cx="2571751" cy="1928813"/>
          </a:xfrm>
          <a:prstGeom prst="rect">
            <a:avLst/>
          </a:prstGeom>
        </p:spPr>
      </p:pic>
      <p:pic>
        <p:nvPicPr>
          <p:cNvPr id="4" name="Picture 3"/>
          <p:cNvPicPr>
            <a:picLocks noChangeAspect="1"/>
          </p:cNvPicPr>
          <p:nvPr/>
        </p:nvPicPr>
        <p:blipFill>
          <a:blip r:embed="rId3"/>
          <a:stretch>
            <a:fillRect/>
          </a:stretch>
        </p:blipFill>
        <p:spPr>
          <a:xfrm>
            <a:off x="5892800" y="825499"/>
            <a:ext cx="2362199" cy="1986479"/>
          </a:xfrm>
          <a:prstGeom prst="rect">
            <a:avLst/>
          </a:prstGeom>
        </p:spPr>
      </p:pic>
      <p:pic>
        <p:nvPicPr>
          <p:cNvPr id="34" name="Picture 33"/>
          <p:cNvPicPr>
            <a:picLocks noChangeAspect="1"/>
          </p:cNvPicPr>
          <p:nvPr/>
        </p:nvPicPr>
        <p:blipFill>
          <a:blip r:embed="rId4"/>
          <a:stretch>
            <a:fillRect/>
          </a:stretch>
        </p:blipFill>
        <p:spPr>
          <a:xfrm>
            <a:off x="3277701" y="4044878"/>
            <a:ext cx="976798" cy="850759"/>
          </a:xfrm>
          <a:prstGeom prst="rect">
            <a:avLst/>
          </a:prstGeom>
        </p:spPr>
      </p:pic>
      <p:pic>
        <p:nvPicPr>
          <p:cNvPr id="36" name="Picture 35"/>
          <p:cNvPicPr>
            <a:picLocks noChangeAspect="1"/>
          </p:cNvPicPr>
          <p:nvPr/>
        </p:nvPicPr>
        <p:blipFill>
          <a:blip r:embed="rId5"/>
          <a:stretch>
            <a:fillRect/>
          </a:stretch>
        </p:blipFill>
        <p:spPr>
          <a:xfrm>
            <a:off x="5786437" y="3885479"/>
            <a:ext cx="1562100" cy="1010158"/>
          </a:xfrm>
          <a:prstGeom prst="rect">
            <a:avLst/>
          </a:prstGeom>
        </p:spPr>
      </p:pic>
      <p:pic>
        <p:nvPicPr>
          <p:cNvPr id="9" name="Picture 8"/>
          <p:cNvPicPr>
            <a:picLocks noChangeAspect="1"/>
          </p:cNvPicPr>
          <p:nvPr/>
        </p:nvPicPr>
        <p:blipFill>
          <a:blip r:embed="rId6"/>
          <a:stretch>
            <a:fillRect/>
          </a:stretch>
        </p:blipFill>
        <p:spPr>
          <a:xfrm>
            <a:off x="2190748" y="4996414"/>
            <a:ext cx="5708651" cy="1772686"/>
          </a:xfrm>
          <a:prstGeom prst="rect">
            <a:avLst/>
          </a:prstGeom>
        </p:spPr>
      </p:pic>
    </p:spTree>
    <p:extLst>
      <p:ext uri="{BB962C8B-B14F-4D97-AF65-F5344CB8AC3E}">
        <p14:creationId xmlns:p14="http://schemas.microsoft.com/office/powerpoint/2010/main" val="2906641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72043946"/>
              </p:ext>
            </p:extLst>
          </p:nvPr>
        </p:nvGraphicFramePr>
        <p:xfrm>
          <a:off x="136524" y="584534"/>
          <a:ext cx="4651376" cy="6095668"/>
        </p:xfrm>
        <a:graphic>
          <a:graphicData uri="http://schemas.openxmlformats.org/drawingml/2006/table">
            <a:tbl>
              <a:tblPr firstRow="1" bandRow="1">
                <a:tableStyleId>{5C22544A-7EE6-4342-B048-85BDC9FD1C3A}</a:tableStyleId>
              </a:tblPr>
              <a:tblGrid>
                <a:gridCol w="1475118">
                  <a:extLst>
                    <a:ext uri="{9D8B030D-6E8A-4147-A177-3AD203B41FA5}">
                      <a16:colId xmlns:a16="http://schemas.microsoft.com/office/drawing/2014/main" val="20000"/>
                    </a:ext>
                  </a:extLst>
                </a:gridCol>
                <a:gridCol w="3176258">
                  <a:extLst>
                    <a:ext uri="{9D8B030D-6E8A-4147-A177-3AD203B41FA5}">
                      <a16:colId xmlns:a16="http://schemas.microsoft.com/office/drawing/2014/main" val="20001"/>
                    </a:ext>
                  </a:extLst>
                </a:gridCol>
              </a:tblGrid>
              <a:tr h="305554">
                <a:tc gridSpan="2">
                  <a:txBody>
                    <a:bodyPr/>
                    <a:lstStyle/>
                    <a:p>
                      <a:pPr algn="ctr"/>
                      <a:r>
                        <a:rPr lang="en-US" sz="1100" dirty="0">
                          <a:solidFill>
                            <a:schemeClr val="tx1"/>
                          </a:solidFill>
                        </a:rPr>
                        <a:t>Key Vocabulary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FCF"/>
                    </a:solidFill>
                  </a:tcPr>
                </a:tc>
                <a:tc hMerge="1">
                  <a:txBody>
                    <a:bodyPr/>
                    <a:lstStyle/>
                    <a:p>
                      <a:endParaRPr lang="en-US" dirty="0"/>
                    </a:p>
                  </a:txBody>
                  <a:tcPr/>
                </a:tc>
                <a:extLst>
                  <a:ext uri="{0D108BD9-81ED-4DB2-BD59-A6C34878D82A}">
                    <a16:rowId xmlns:a16="http://schemas.microsoft.com/office/drawing/2014/main" val="10000"/>
                  </a:ext>
                </a:extLst>
              </a:tr>
              <a:tr h="485145">
                <a:tc>
                  <a:txBody>
                    <a:bodyPr/>
                    <a:lstStyle/>
                    <a:p>
                      <a:r>
                        <a:rPr lang="en-US" sz="1100" dirty="0"/>
                        <a:t>Fertilisation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When male and female reproductive cells come together to make a fertilised egg.</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1"/>
                  </a:ext>
                </a:extLst>
              </a:tr>
              <a:tr h="305554">
                <a:tc>
                  <a:txBody>
                    <a:bodyPr/>
                    <a:lstStyle/>
                    <a:p>
                      <a:r>
                        <a:rPr lang="en-US" sz="1100" dirty="0"/>
                        <a:t>Internal fertiisation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When the</a:t>
                      </a:r>
                      <a:r>
                        <a:rPr lang="en-US" sz="1100" baseline="0" dirty="0"/>
                        <a:t> egg is fertilised inside the body.</a:t>
                      </a:r>
                      <a:endParaRPr lang="en-US" sz="11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2"/>
                  </a:ext>
                </a:extLst>
              </a:tr>
              <a:tr h="305554">
                <a:tc>
                  <a:txBody>
                    <a:bodyPr/>
                    <a:lstStyle/>
                    <a:p>
                      <a:r>
                        <a:rPr lang="en-US" sz="1100" dirty="0"/>
                        <a:t>External fertilisation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When the egg is fertilised outside of the body.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3"/>
                  </a:ext>
                </a:extLst>
              </a:tr>
              <a:tr h="305554">
                <a:tc>
                  <a:txBody>
                    <a:bodyPr/>
                    <a:lstStyle/>
                    <a:p>
                      <a:r>
                        <a:rPr lang="en-US" sz="1100" dirty="0"/>
                        <a:t>Germination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When</a:t>
                      </a:r>
                      <a:r>
                        <a:rPr lang="en-US" sz="1100" baseline="0" dirty="0"/>
                        <a:t> seeds begin to sprout and grow.</a:t>
                      </a:r>
                      <a:endParaRPr lang="en-US" sz="11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4"/>
                  </a:ext>
                </a:extLst>
              </a:tr>
              <a:tr h="485145">
                <a:tc>
                  <a:txBody>
                    <a:bodyPr/>
                    <a:lstStyle/>
                    <a:p>
                      <a:r>
                        <a:rPr lang="en-US" sz="1100" dirty="0"/>
                        <a:t>Gestation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The period of time that a mammal carries her offspring</a:t>
                      </a:r>
                      <a:r>
                        <a:rPr lang="en-US" sz="1100" baseline="0" dirty="0"/>
                        <a:t> </a:t>
                      </a:r>
                      <a:r>
                        <a:rPr lang="en-US" sz="1100" dirty="0"/>
                        <a:t>inside her body before giving birth.</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5"/>
                  </a:ext>
                </a:extLst>
              </a:tr>
              <a:tr h="485145">
                <a:tc>
                  <a:txBody>
                    <a:bodyPr/>
                    <a:lstStyle/>
                    <a:p>
                      <a:r>
                        <a:rPr lang="en-US" sz="1100" dirty="0"/>
                        <a:t>Growth</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Plants and animals grow and mature as</a:t>
                      </a:r>
                      <a:r>
                        <a:rPr lang="en-US" sz="1100" baseline="0" dirty="0"/>
                        <a:t> they get older.</a:t>
                      </a:r>
                      <a:endParaRPr lang="en-US" sz="11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6"/>
                  </a:ext>
                </a:extLst>
              </a:tr>
              <a:tr h="485145">
                <a:tc>
                  <a:txBody>
                    <a:bodyPr/>
                    <a:lstStyle/>
                    <a:p>
                      <a:r>
                        <a:rPr lang="en-US" sz="1100" dirty="0"/>
                        <a:t>Lifespan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The average amount of time</a:t>
                      </a:r>
                      <a:r>
                        <a:rPr lang="en-US" sz="1100" baseline="0" dirty="0"/>
                        <a:t> </a:t>
                      </a:r>
                      <a:r>
                        <a:rPr lang="en-US" sz="1100" dirty="0"/>
                        <a:t>a</a:t>
                      </a:r>
                      <a:r>
                        <a:rPr lang="en-US" sz="1100" baseline="0" dirty="0"/>
                        <a:t> living thing is expected to live for.</a:t>
                      </a:r>
                      <a:endParaRPr lang="en-US" sz="11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7"/>
                  </a:ext>
                </a:extLst>
              </a:tr>
              <a:tr h="305554">
                <a:tc>
                  <a:txBody>
                    <a:bodyPr/>
                    <a:lstStyle/>
                    <a:p>
                      <a:r>
                        <a:rPr lang="en-US" sz="1100" dirty="0"/>
                        <a:t>Offspring</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A human or animal child.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8"/>
                  </a:ext>
                </a:extLst>
              </a:tr>
              <a:tr h="675737">
                <a:tc>
                  <a:txBody>
                    <a:bodyPr/>
                    <a:lstStyle/>
                    <a:p>
                      <a:r>
                        <a:rPr lang="en-US" sz="1100" dirty="0"/>
                        <a:t>Photosynthesis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The process plants use to take the energy from sun and use it to turn carbon dioxide and water into food.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9"/>
                  </a:ext>
                </a:extLst>
              </a:tr>
              <a:tr h="675737">
                <a:tc>
                  <a:txBody>
                    <a:bodyPr/>
                    <a:lstStyle/>
                    <a:p>
                      <a:r>
                        <a:rPr lang="en-US" sz="1100" dirty="0"/>
                        <a:t>Pollination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Insects, birds, bats and the wind move pollen between flowering plants in order to fertilise them and reproduce. </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0"/>
                  </a:ext>
                </a:extLst>
              </a:tr>
              <a:tr h="485145">
                <a:tc>
                  <a:txBody>
                    <a:bodyPr/>
                    <a:lstStyle/>
                    <a:p>
                      <a:r>
                        <a:rPr lang="en-US" sz="1100" dirty="0"/>
                        <a:t>Reproduce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When</a:t>
                      </a:r>
                      <a:r>
                        <a:rPr lang="en-US" sz="1100" baseline="0" dirty="0"/>
                        <a:t> a living thing creates a new being with similar characteristics.</a:t>
                      </a:r>
                      <a:endParaRPr lang="en-US" sz="11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1"/>
                  </a:ext>
                </a:extLst>
              </a:tr>
              <a:tr h="30555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100" dirty="0"/>
                        <a:t>Asexual reproduction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When an organism reproduces by itself.</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2"/>
                  </a:ext>
                </a:extLst>
              </a:tr>
              <a:tr h="485145">
                <a:tc>
                  <a:txBody>
                    <a:bodyPr/>
                    <a:lstStyle/>
                    <a:p>
                      <a:r>
                        <a:rPr lang="en-US" sz="1100" dirty="0"/>
                        <a:t>Sexual reproduction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100" dirty="0"/>
                        <a:t>Male</a:t>
                      </a:r>
                      <a:r>
                        <a:rPr lang="en-US" sz="1100" baseline="0" dirty="0"/>
                        <a:t> and Female reproductive cells must come together to reproduce.</a:t>
                      </a:r>
                      <a:endParaRPr lang="en-US" sz="1100" dirty="0"/>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3"/>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75801870"/>
              </p:ext>
            </p:extLst>
          </p:nvPr>
        </p:nvGraphicFramePr>
        <p:xfrm>
          <a:off x="4978399" y="655654"/>
          <a:ext cx="3975099" cy="3032760"/>
        </p:xfrm>
        <a:graphic>
          <a:graphicData uri="http://schemas.openxmlformats.org/drawingml/2006/table">
            <a:tbl>
              <a:tblPr firstRow="1" bandRow="1">
                <a:tableStyleId>{5C22544A-7EE6-4342-B048-85BDC9FD1C3A}</a:tableStyleId>
              </a:tblPr>
              <a:tblGrid>
                <a:gridCol w="3975099">
                  <a:extLst>
                    <a:ext uri="{9D8B030D-6E8A-4147-A177-3AD203B41FA5}">
                      <a16:colId xmlns:a16="http://schemas.microsoft.com/office/drawing/2014/main" val="20000"/>
                    </a:ext>
                  </a:extLst>
                </a:gridCol>
              </a:tblGrid>
              <a:tr h="0">
                <a:tc>
                  <a:txBody>
                    <a:bodyPr/>
                    <a:lstStyle/>
                    <a:p>
                      <a:r>
                        <a:rPr lang="en-US" sz="1100" dirty="0">
                          <a:solidFill>
                            <a:srgbClr val="000000"/>
                          </a:solidFill>
                        </a:rPr>
                        <a:t>Investigate!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66"/>
                    </a:solidFill>
                  </a:tcPr>
                </a:tc>
                <a:extLst>
                  <a:ext uri="{0D108BD9-81ED-4DB2-BD59-A6C34878D82A}">
                    <a16:rowId xmlns:a16="http://schemas.microsoft.com/office/drawing/2014/main" val="10000"/>
                  </a:ext>
                </a:extLst>
              </a:tr>
              <a:tr h="0">
                <a:tc>
                  <a:txBody>
                    <a:bodyPr/>
                    <a:lstStyle/>
                    <a:p>
                      <a:pPr marL="171450" indent="-171450">
                        <a:buFont typeface="Arial"/>
                        <a:buChar char="•"/>
                      </a:pPr>
                      <a:r>
                        <a:rPr lang="en-US" sz="1100" baseline="0" dirty="0">
                          <a:solidFill>
                            <a:srgbClr val="000000"/>
                          </a:solidFill>
                        </a:rPr>
                        <a:t>Compare the life cycles of different plants and animals?</a:t>
                      </a:r>
                    </a:p>
                    <a:p>
                      <a:pPr marL="171450" indent="-171450">
                        <a:buFont typeface="Arial"/>
                        <a:buChar char="•"/>
                      </a:pPr>
                      <a:r>
                        <a:rPr lang="en-US" sz="1100" baseline="0" dirty="0">
                          <a:solidFill>
                            <a:srgbClr val="000000"/>
                          </a:solidFill>
                        </a:rPr>
                        <a:t>Match the photograph to the human development stage.  Can you guess who is in the picture?</a:t>
                      </a:r>
                    </a:p>
                    <a:p>
                      <a:pPr marL="171450" indent="-171450">
                        <a:buFont typeface="Arial"/>
                        <a:buChar char="•"/>
                      </a:pPr>
                      <a:r>
                        <a:rPr lang="en-US" sz="1100" baseline="0" dirty="0">
                          <a:solidFill>
                            <a:srgbClr val="000000"/>
                          </a:solidFill>
                        </a:rPr>
                        <a:t>Is the gestation period of an animal related to size of the animal or lifespan?</a:t>
                      </a:r>
                    </a:p>
                    <a:p>
                      <a:pPr marL="171450" indent="-171450">
                        <a:buFont typeface="Arial"/>
                        <a:buChar char="•"/>
                      </a:pPr>
                      <a:r>
                        <a:rPr lang="en-US" sz="1100" baseline="0" dirty="0">
                          <a:solidFill>
                            <a:srgbClr val="000000"/>
                          </a:solidFill>
                        </a:rPr>
                        <a:t>What would life be like in 50 years time if humans could no longer reproduce form today?</a:t>
                      </a:r>
                    </a:p>
                    <a:p>
                      <a:pPr marL="0" indent="0">
                        <a:buFont typeface="Arial"/>
                        <a:buNone/>
                      </a:pPr>
                      <a:endParaRPr lang="en-US" sz="1100" baseline="0" dirty="0">
                        <a:solidFill>
                          <a:srgbClr val="000000"/>
                        </a:solidFill>
                      </a:endParaRPr>
                    </a:p>
                    <a:p>
                      <a:pPr marL="0" indent="0">
                        <a:buFont typeface="Arial"/>
                        <a:buNone/>
                      </a:pPr>
                      <a:r>
                        <a:rPr lang="en-US" sz="1100" u="sng" baseline="0" dirty="0">
                          <a:solidFill>
                            <a:srgbClr val="000000"/>
                          </a:solidFill>
                        </a:rPr>
                        <a:t>Scientific skills</a:t>
                      </a:r>
                    </a:p>
                    <a:p>
                      <a:pPr marL="171450" indent="-171450">
                        <a:buFont typeface="Arial"/>
                        <a:buChar char="•"/>
                      </a:pPr>
                      <a:r>
                        <a:rPr lang="en-US" sz="1100" u="none" baseline="0" dirty="0">
                          <a:solidFill>
                            <a:srgbClr val="000000"/>
                          </a:solidFill>
                        </a:rPr>
                        <a:t>Record data and results of increasing complexity using scientific diagrams and labels, classification keys, tables, bar and line graphs and models.</a:t>
                      </a:r>
                    </a:p>
                    <a:p>
                      <a:pPr marL="171450" indent="-171450">
                        <a:buFont typeface="Arial"/>
                        <a:buChar char="•"/>
                      </a:pPr>
                      <a:r>
                        <a:rPr lang="en-US" sz="1100" u="none" baseline="0" dirty="0">
                          <a:solidFill>
                            <a:srgbClr val="000000"/>
                          </a:solidFill>
                        </a:rPr>
                        <a:t>Reports findings from enquiries.</a:t>
                      </a:r>
                    </a:p>
                    <a:p>
                      <a:pPr marL="171450" indent="-171450">
                        <a:buFont typeface="Arial"/>
                        <a:buChar char="•"/>
                      </a:pPr>
                      <a:r>
                        <a:rPr lang="en-US" sz="1100" u="none" baseline="0" dirty="0">
                          <a:solidFill>
                            <a:srgbClr val="000000"/>
                          </a:solidFill>
                        </a:rPr>
                        <a:t>Present findings in written form, display and presentations.</a:t>
                      </a:r>
                    </a:p>
                    <a:p>
                      <a:pPr marL="171450" indent="-171450">
                        <a:buFont typeface="Arial"/>
                        <a:buChar char="•"/>
                      </a:pPr>
                      <a:r>
                        <a:rPr lang="en-US" sz="1100" u="none" baseline="0" dirty="0">
                          <a:solidFill>
                            <a:srgbClr val="000000"/>
                          </a:solidFill>
                        </a:rPr>
                        <a:t>Identify scientific evidence that has been used to support ideas.</a:t>
                      </a:r>
                    </a:p>
                    <a:p>
                      <a:pPr marL="171450" indent="-171450">
                        <a:buFont typeface="Arial"/>
                        <a:buChar char="•"/>
                      </a:pPr>
                      <a:endParaRPr lang="en-US" sz="1100" u="sng" baseline="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9" name="Title 1"/>
          <p:cNvSpPr>
            <a:spLocks noGrp="1"/>
          </p:cNvSpPr>
          <p:nvPr>
            <p:ph type="ctrTitle"/>
          </p:nvPr>
        </p:nvSpPr>
        <p:spPr>
          <a:xfrm>
            <a:off x="6567487" y="98426"/>
            <a:ext cx="2409825" cy="368301"/>
          </a:xfrm>
          <a:solidFill>
            <a:schemeClr val="accent3">
              <a:lumMod val="40000"/>
              <a:lumOff val="60000"/>
            </a:schemeClr>
          </a:solidFill>
          <a:ln>
            <a:solidFill>
              <a:schemeClr val="tx1"/>
            </a:solidFill>
          </a:ln>
        </p:spPr>
        <p:txBody>
          <a:bodyPr>
            <a:noAutofit/>
          </a:bodyPr>
          <a:lstStyle/>
          <a:p>
            <a:r>
              <a:rPr lang="en-US" sz="1200" b="1" dirty="0"/>
              <a:t>Life cycles and reproduction</a:t>
            </a:r>
          </a:p>
        </p:txBody>
      </p:sp>
      <p:sp>
        <p:nvSpPr>
          <p:cNvPr id="10" name="Title 1"/>
          <p:cNvSpPr txBox="1">
            <a:spLocks/>
          </p:cNvSpPr>
          <p:nvPr/>
        </p:nvSpPr>
        <p:spPr>
          <a:xfrm>
            <a:off x="2762251" y="88902"/>
            <a:ext cx="3416300" cy="377825"/>
          </a:xfrm>
          <a:prstGeom prst="rect">
            <a:avLst/>
          </a:prstGeom>
          <a:solidFill>
            <a:schemeClr val="accent4">
              <a:lumMod val="40000"/>
              <a:lumOff val="60000"/>
            </a:schemeClr>
          </a:solidFill>
          <a:ln>
            <a:solidFill>
              <a:schemeClr val="tx1"/>
            </a:solidFill>
          </a:ln>
        </p:spPr>
        <p:txBody>
          <a:bodyPr vert="horz" lIns="91440" tIns="45720" rIns="91440" bIns="45720" rtlCol="0" anchor="ctr">
            <a:normAutofit fontScale="77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400" b="1" dirty="0"/>
              <a:t>Big Question:</a:t>
            </a:r>
          </a:p>
          <a:p>
            <a:r>
              <a:rPr lang="en-US" sz="1400" b="1" dirty="0"/>
              <a:t>‘What would happen if we stopped reproducing?’</a:t>
            </a:r>
          </a:p>
        </p:txBody>
      </p:sp>
      <p:sp>
        <p:nvSpPr>
          <p:cNvPr id="11" name="Title 1"/>
          <p:cNvSpPr txBox="1">
            <a:spLocks/>
          </p:cNvSpPr>
          <p:nvPr/>
        </p:nvSpPr>
        <p:spPr>
          <a:xfrm>
            <a:off x="136524" y="98426"/>
            <a:ext cx="2409825" cy="368301"/>
          </a:xfrm>
          <a:prstGeom prst="rect">
            <a:avLst/>
          </a:prstGeom>
          <a:solidFill>
            <a:schemeClr val="accent3">
              <a:lumMod val="40000"/>
              <a:lumOff val="60000"/>
            </a:schemeClr>
          </a:solidFill>
          <a:ln>
            <a:solidFill>
              <a:schemeClr val="tx1"/>
            </a:solidFill>
          </a:ln>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 b="1" dirty="0"/>
              <a:t>Science – Y5 – Spring 1</a:t>
            </a:r>
          </a:p>
        </p:txBody>
      </p:sp>
      <p:graphicFrame>
        <p:nvGraphicFramePr>
          <p:cNvPr id="12" name="Table 11"/>
          <p:cNvGraphicFramePr>
            <a:graphicFrameLocks noGrp="1"/>
          </p:cNvGraphicFramePr>
          <p:nvPr>
            <p:extLst>
              <p:ext uri="{D42A27DB-BD31-4B8C-83A1-F6EECF244321}">
                <p14:modId xmlns:p14="http://schemas.microsoft.com/office/powerpoint/2010/main" val="2472470044"/>
              </p:ext>
            </p:extLst>
          </p:nvPr>
        </p:nvGraphicFramePr>
        <p:xfrm>
          <a:off x="5002213" y="3843354"/>
          <a:ext cx="3975099" cy="1188720"/>
        </p:xfrm>
        <a:graphic>
          <a:graphicData uri="http://schemas.openxmlformats.org/drawingml/2006/table">
            <a:tbl>
              <a:tblPr firstRow="1" bandRow="1">
                <a:tableStyleId>{5C22544A-7EE6-4342-B048-85BDC9FD1C3A}</a:tableStyleId>
              </a:tblPr>
              <a:tblGrid>
                <a:gridCol w="3975099">
                  <a:extLst>
                    <a:ext uri="{9D8B030D-6E8A-4147-A177-3AD203B41FA5}">
                      <a16:colId xmlns:a16="http://schemas.microsoft.com/office/drawing/2014/main" val="20000"/>
                    </a:ext>
                  </a:extLst>
                </a:gridCol>
              </a:tblGrid>
              <a:tr h="0">
                <a:tc>
                  <a:txBody>
                    <a:bodyPr/>
                    <a:lstStyle/>
                    <a:p>
                      <a:r>
                        <a:rPr lang="en-US" sz="1100" dirty="0">
                          <a:solidFill>
                            <a:srgbClr val="000000"/>
                          </a:solidFill>
                        </a:rPr>
                        <a:t>Curriculum links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10000"/>
                  </a:ext>
                </a:extLst>
              </a:tr>
              <a:tr h="0">
                <a:tc>
                  <a:txBody>
                    <a:bodyPr/>
                    <a:lstStyle/>
                    <a:p>
                      <a:pPr marL="171450" indent="-171450">
                        <a:buFont typeface="Arial"/>
                        <a:buChar char="•"/>
                      </a:pPr>
                      <a:r>
                        <a:rPr lang="en-US" sz="1100" baseline="0" dirty="0">
                          <a:solidFill>
                            <a:srgbClr val="000000"/>
                          </a:solidFill>
                        </a:rPr>
                        <a:t>Links to lifecycles and reproduction work carried out in Year 2.</a:t>
                      </a:r>
                    </a:p>
                    <a:p>
                      <a:pPr marL="171450" indent="-171450">
                        <a:buFont typeface="Arial"/>
                        <a:buChar char="•"/>
                      </a:pPr>
                      <a:r>
                        <a:rPr lang="en-US" sz="1100" u="none" baseline="0" dirty="0">
                          <a:solidFill>
                            <a:srgbClr val="000000"/>
                          </a:solidFill>
                        </a:rPr>
                        <a:t>Links to the Geography topic this term on rainforests.  Research based on animals native to the rainforests.</a:t>
                      </a:r>
                    </a:p>
                    <a:p>
                      <a:pPr marL="171450" indent="-171450">
                        <a:buFont typeface="Arial"/>
                        <a:buChar char="•"/>
                      </a:pPr>
                      <a:r>
                        <a:rPr lang="en-US" sz="1100" u="none" baseline="0" dirty="0">
                          <a:solidFill>
                            <a:srgbClr val="000000"/>
                          </a:solidFill>
                        </a:rPr>
                        <a:t>Will lead onto the adaptation and Evolution topic in Year 6.</a:t>
                      </a:r>
                    </a:p>
                    <a:p>
                      <a:pPr marL="171450" indent="-171450">
                        <a:buFont typeface="Arial"/>
                        <a:buChar char="•"/>
                      </a:pPr>
                      <a:endParaRPr lang="en-US" sz="1100" u="sng" baseline="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750314951"/>
              </p:ext>
            </p:extLst>
          </p:nvPr>
        </p:nvGraphicFramePr>
        <p:xfrm>
          <a:off x="4978399" y="5288282"/>
          <a:ext cx="3975099" cy="1188720"/>
        </p:xfrm>
        <a:graphic>
          <a:graphicData uri="http://schemas.openxmlformats.org/drawingml/2006/table">
            <a:tbl>
              <a:tblPr firstRow="1" bandRow="1">
                <a:tableStyleId>{5C22544A-7EE6-4342-B048-85BDC9FD1C3A}</a:tableStyleId>
              </a:tblPr>
              <a:tblGrid>
                <a:gridCol w="3975099">
                  <a:extLst>
                    <a:ext uri="{9D8B030D-6E8A-4147-A177-3AD203B41FA5}">
                      <a16:colId xmlns:a16="http://schemas.microsoft.com/office/drawing/2014/main" val="20000"/>
                    </a:ext>
                  </a:extLst>
                </a:gridCol>
              </a:tblGrid>
              <a:tr h="0">
                <a:tc>
                  <a:txBody>
                    <a:bodyPr/>
                    <a:lstStyle/>
                    <a:p>
                      <a:r>
                        <a:rPr lang="en-US" sz="1100" dirty="0">
                          <a:solidFill>
                            <a:srgbClr val="000000"/>
                          </a:solidFill>
                        </a:rPr>
                        <a:t>Famous Scientists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10000"/>
                  </a:ext>
                </a:extLst>
              </a:tr>
              <a:tr h="0">
                <a:tc>
                  <a:txBody>
                    <a:bodyPr/>
                    <a:lstStyle/>
                    <a:p>
                      <a:pPr marL="171450" indent="-171450">
                        <a:buFont typeface="Arial"/>
                        <a:buChar char="•"/>
                      </a:pPr>
                      <a:r>
                        <a:rPr lang="en-US" sz="1100" baseline="0" dirty="0">
                          <a:solidFill>
                            <a:srgbClr val="000000"/>
                          </a:solidFill>
                        </a:rPr>
                        <a:t>Charles Darwin – Theory of evolution</a:t>
                      </a:r>
                    </a:p>
                    <a:p>
                      <a:pPr marL="171450" indent="-171450">
                        <a:buFont typeface="Arial"/>
                        <a:buChar char="•"/>
                      </a:pPr>
                      <a:r>
                        <a:rPr lang="en-US" sz="1100" u="none" baseline="0" dirty="0">
                          <a:solidFill>
                            <a:srgbClr val="000000"/>
                          </a:solidFill>
                        </a:rPr>
                        <a:t>Carl Linnaeus – Classification of living things</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sz="1100" b="0" dirty="0"/>
                        <a:t>Oscar </a:t>
                      </a:r>
                      <a:r>
                        <a:rPr lang="en-US" sz="1100" b="0" dirty="0" err="1"/>
                        <a:t>Hertwig</a:t>
                      </a:r>
                      <a:r>
                        <a:rPr lang="en-US" sz="1100" b="0" dirty="0"/>
                        <a:t> – discovered the science behind</a:t>
                      </a:r>
                      <a:r>
                        <a:rPr lang="en-US" sz="1100" b="0" baseline="0" dirty="0"/>
                        <a:t> reproduction</a:t>
                      </a:r>
                      <a:endParaRPr lang="en-US" sz="1100" b="0" dirty="0"/>
                    </a:p>
                    <a:p>
                      <a:pPr marL="171450" indent="-171450">
                        <a:buFont typeface="Arial"/>
                        <a:buChar char="•"/>
                      </a:pPr>
                      <a:endParaRPr lang="en-US" sz="1100" u="none" baseline="0" dirty="0">
                        <a:solidFill>
                          <a:srgbClr val="000000"/>
                        </a:solidFill>
                      </a:endParaRPr>
                    </a:p>
                    <a:p>
                      <a:pPr marL="171450" indent="-171450">
                        <a:buFont typeface="Arial"/>
                        <a:buChar char="•"/>
                      </a:pPr>
                      <a:endParaRPr lang="en-US" sz="1100" u="sng" baseline="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2097325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565</Words>
  <Application>Microsoft Office PowerPoint</Application>
  <PresentationFormat>On-screen Show (4:3)</PresentationFormat>
  <Paragraphs>80</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Office Theme</vt:lpstr>
      <vt:lpstr>Life cycles and reproduction</vt:lpstr>
      <vt:lpstr>Life cycles and reproduction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Everyday Materials</dc:title>
  <dc:creator>A B</dc:creator>
  <cp:lastModifiedBy>Liz Boyd</cp:lastModifiedBy>
  <cp:revision>30</cp:revision>
  <cp:lastPrinted>2019-08-21T19:36:10Z</cp:lastPrinted>
  <dcterms:created xsi:type="dcterms:W3CDTF">2019-08-21T17:52:21Z</dcterms:created>
  <dcterms:modified xsi:type="dcterms:W3CDTF">2021-12-31T16:00:04Z</dcterms:modified>
</cp:coreProperties>
</file>