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9" r:id="rId2"/>
    <p:sldId id="280" r:id="rId3"/>
    <p:sldId id="271" r:id="rId4"/>
    <p:sldId id="285" r:id="rId5"/>
    <p:sldId id="286" r:id="rId6"/>
    <p:sldId id="287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46" d="100"/>
          <a:sy n="46" d="100"/>
        </p:scale>
        <p:origin x="780" y="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4141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21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3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805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312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4220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537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937521" y="4380271"/>
            <a:ext cx="1446263" cy="19361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5887" y="765109"/>
            <a:ext cx="10442712" cy="1619741"/>
          </a:xfrm>
        </p:spPr>
        <p:txBody>
          <a:bodyPr>
            <a:noAutofit/>
          </a:bodyPr>
          <a:lstStyle/>
          <a:p>
            <a:pPr algn="l"/>
            <a:r>
              <a:rPr lang="en-GB" sz="5400" b="1" dirty="0">
                <a:latin typeface="+mn-lt"/>
              </a:rPr>
              <a:t>Progressive form of </a:t>
            </a:r>
            <a:r>
              <a:rPr lang="en-GB" sz="5400" b="1" dirty="0">
                <a:solidFill>
                  <a:srgbClr val="0000FF"/>
                </a:solidFill>
                <a:latin typeface="+mn-lt"/>
              </a:rPr>
              <a:t>verbs</a:t>
            </a:r>
            <a:r>
              <a:rPr lang="en-GB" sz="5400" b="1" dirty="0">
                <a:latin typeface="+mn-lt"/>
              </a:rPr>
              <a:t>: </a:t>
            </a:r>
            <a:r>
              <a:rPr lang="en-GB" b="1" dirty="0"/>
              <a:t/>
            </a:r>
            <a:br>
              <a:rPr lang="en-GB" b="1" dirty="0"/>
            </a:br>
            <a:r>
              <a:rPr lang="en-GB" sz="4400" b="1" i="1" dirty="0">
                <a:latin typeface="+mn-lt"/>
              </a:rPr>
              <a:t>Present and past progressive (continuous) </a:t>
            </a:r>
            <a:endParaRPr lang="en-GB" sz="8000" b="1" dirty="0"/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6437" y="3341640"/>
            <a:ext cx="2717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8082" y="3346963"/>
            <a:ext cx="2630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playing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887" y="4224654"/>
            <a:ext cx="1722609" cy="20917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3969" y="4527269"/>
            <a:ext cx="2208078" cy="17891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3835" y="4237324"/>
            <a:ext cx="1420914" cy="209174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390550" y="3341640"/>
            <a:ext cx="27349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Alice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2E1A486-1198-6647-97CF-0CB0643FCA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29740" y="234559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642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4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3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23348" y="4558078"/>
            <a:ext cx="68332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MS Mincho"/>
                <a:cs typeface="Times New Roman" panose="02020603050405020304" pitchFamily="18" charset="0"/>
              </a:rPr>
              <a:t>This can be in the </a:t>
            </a:r>
            <a:r>
              <a:rPr lang="en-GB" sz="2800" b="1" dirty="0">
                <a:ea typeface="MS Mincho"/>
                <a:cs typeface="Times New Roman" panose="02020603050405020304" pitchFamily="18" charset="0"/>
              </a:rPr>
              <a:t>present</a:t>
            </a:r>
            <a:r>
              <a:rPr lang="en-GB" sz="2800" dirty="0">
                <a:ea typeface="MS Mincho"/>
                <a:cs typeface="Times New Roman" panose="02020603050405020304" pitchFamily="18" charset="0"/>
              </a:rPr>
              <a:t> (happening now) </a:t>
            </a:r>
          </a:p>
          <a:p>
            <a:pPr>
              <a:spcAft>
                <a:spcPts val="0"/>
              </a:spcAft>
              <a:tabLst>
                <a:tab pos="5731510" algn="r"/>
              </a:tabLst>
            </a:pPr>
            <a:endParaRPr lang="en-GB" sz="2800" dirty="0">
              <a:ea typeface="MS Mincho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MS Mincho"/>
                <a:cs typeface="Times New Roman" panose="02020603050405020304" pitchFamily="18" charset="0"/>
              </a:rPr>
              <a:t>or in the </a:t>
            </a:r>
            <a:r>
              <a:rPr lang="en-GB" sz="2800" b="1" dirty="0">
                <a:ea typeface="MS Mincho"/>
                <a:cs typeface="Times New Roman" panose="02020603050405020304" pitchFamily="18" charset="0"/>
              </a:rPr>
              <a:t>past</a:t>
            </a:r>
            <a:r>
              <a:rPr lang="en-GB" sz="2800" dirty="0">
                <a:ea typeface="MS Mincho"/>
                <a:cs typeface="Times New Roman" panose="02020603050405020304" pitchFamily="18" charset="0"/>
              </a:rPr>
              <a:t> (happened then).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565603" y="695938"/>
            <a:ext cx="70232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progressive form </a:t>
            </a:r>
            <a:r>
              <a:rPr lang="en-GB" sz="36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is continuous. </a:t>
            </a:r>
            <a:endParaRPr lang="en-GB" sz="3600" dirty="0"/>
          </a:p>
        </p:txBody>
      </p:sp>
      <p:sp>
        <p:nvSpPr>
          <p:cNvPr id="9" name="Rectangle 8"/>
          <p:cNvSpPr/>
          <p:nvPr/>
        </p:nvSpPr>
        <p:spPr>
          <a:xfrm>
            <a:off x="1973954" y="1502198"/>
            <a:ext cx="58006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It suggests that the action 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progresses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, 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7470100" y="1513828"/>
            <a:ext cx="31891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for a period of time, 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2186470" y="2927257"/>
            <a:ext cx="94412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or 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progresses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at the time something else happens or happened. 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330691" y="2281833"/>
            <a:ext cx="5327149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Tom’s tortoise 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was waiting </a:t>
            </a: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for his lettuce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.</a:t>
            </a:r>
            <a:endParaRPr lang="en-GB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84555" y="3716858"/>
            <a:ext cx="7533168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Tom’s tortoise 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was waiting </a:t>
            </a: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when he saw the lawnmower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.</a:t>
            </a:r>
            <a:endParaRPr lang="en-GB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15" name="Picture 14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9191" y="4247011"/>
            <a:ext cx="2453640" cy="19100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Oval Callout 9"/>
          <p:cNvSpPr/>
          <p:nvPr/>
        </p:nvSpPr>
        <p:spPr>
          <a:xfrm>
            <a:off x="3156057" y="5105383"/>
            <a:ext cx="2690822" cy="829939"/>
          </a:xfrm>
          <a:prstGeom prst="wedgeEllipseCallout">
            <a:avLst>
              <a:gd name="adj1" fmla="val -42328"/>
              <a:gd name="adj2" fmla="val -8447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EEK! There’s a lawnmower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3157570" y="5094310"/>
            <a:ext cx="2690822" cy="829939"/>
          </a:xfrm>
          <a:prstGeom prst="wedgeEllipseCallout">
            <a:avLst>
              <a:gd name="adj1" fmla="val -42328"/>
              <a:gd name="adj2" fmla="val -8447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WOW!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 It has missed me! 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D1420C5-236C-FE43-9F6D-7D2DC4AC0F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2800" y="6178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255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uiExpand="1" build="p"/>
      <p:bldP spid="9" grpId="0"/>
      <p:bldP spid="11" grpId="0"/>
      <p:bldP spid="12" grpId="0"/>
      <p:bldP spid="13" grpId="0" animBg="1"/>
      <p:bldP spid="14" grpId="0" animBg="1"/>
      <p:bldP spid="10" grpId="0" animBg="1"/>
      <p:bldP spid="10" grpId="1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373998"/>
              </p:ext>
            </p:extLst>
          </p:nvPr>
        </p:nvGraphicFramePr>
        <p:xfrm>
          <a:off x="914400" y="1814053"/>
          <a:ext cx="10548000" cy="4136196"/>
        </p:xfrm>
        <a:graphic>
          <a:graphicData uri="http://schemas.openxmlformats.org/drawingml/2006/table">
            <a:tbl>
              <a:tblPr firstRow="1" firstCol="1" bandRow="1"/>
              <a:tblGrid>
                <a:gridCol w="3108382">
                  <a:extLst>
                    <a:ext uri="{9D8B030D-6E8A-4147-A177-3AD203B41FA5}">
                      <a16:colId xmlns:a16="http://schemas.microsoft.com/office/drawing/2014/main" val="1962481"/>
                    </a:ext>
                  </a:extLst>
                </a:gridCol>
                <a:gridCol w="3804737">
                  <a:extLst>
                    <a:ext uri="{9D8B030D-6E8A-4147-A177-3AD203B41FA5}">
                      <a16:colId xmlns:a16="http://schemas.microsoft.com/office/drawing/2014/main" val="3690774616"/>
                    </a:ext>
                  </a:extLst>
                </a:gridCol>
                <a:gridCol w="3634881">
                  <a:extLst>
                    <a:ext uri="{9D8B030D-6E8A-4147-A177-3AD203B41FA5}">
                      <a16:colId xmlns:a16="http://schemas.microsoft.com/office/drawing/2014/main" val="1415077768"/>
                    </a:ext>
                  </a:extLst>
                </a:gridCol>
              </a:tblGrid>
              <a:tr h="41361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31510" algn="r"/>
                        </a:tabLst>
                        <a:defRPr/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Past progressive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31510" algn="r"/>
                        </a:tabLst>
                        <a:defRPr/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 progressive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75070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present and past progressive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58956" y="2540328"/>
            <a:ext cx="1490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02654" y="3214820"/>
            <a:ext cx="14045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2875" y="3891041"/>
            <a:ext cx="2472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whines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90927" y="4525060"/>
            <a:ext cx="16270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94560" y="2462031"/>
            <a:ext cx="2108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35568" y="2473047"/>
            <a:ext cx="2467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627733" y="3118499"/>
            <a:ext cx="21916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6281" y="3140432"/>
            <a:ext cx="25474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287647" y="3761231"/>
            <a:ext cx="2896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8716" y="3846038"/>
            <a:ext cx="3239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385376" y="4476680"/>
            <a:ext cx="26073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75409" y="4526980"/>
            <a:ext cx="28631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3" name="Picture 22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684435" y="4923640"/>
            <a:ext cx="781685" cy="10598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541" y="4962866"/>
            <a:ext cx="781685" cy="10598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B1AA697-ED62-9540-852C-3B9FD7B0ED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78194" y="86413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91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1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71 -0.00116 L -0.83379 0.000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10" y="9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past progressive 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918760" y="5730872"/>
            <a:ext cx="4598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use past progressive form?</a:t>
            </a:r>
            <a:endParaRPr lang="en-GB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950402" y="2183300"/>
            <a:ext cx="1380184" cy="6469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00FF"/>
                </a:solidFill>
              </a:rPr>
              <a:t>leap</a:t>
            </a:r>
          </a:p>
        </p:txBody>
      </p:sp>
      <p:sp>
        <p:nvSpPr>
          <p:cNvPr id="24" name="Speech Bubble: Rectangle with Corners Rounded 23"/>
          <p:cNvSpPr/>
          <p:nvPr/>
        </p:nvSpPr>
        <p:spPr>
          <a:xfrm>
            <a:off x="2774551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the children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dirty="0">
                <a:solidFill>
                  <a:schemeClr val="tx1"/>
                </a:solidFill>
              </a:rPr>
              <a:t>once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31652" y="2041925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children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leapt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6" name="Speech Bubble: Rectangle with Corners Rounded 25"/>
          <p:cNvSpPr/>
          <p:nvPr/>
        </p:nvSpPr>
        <p:spPr>
          <a:xfrm>
            <a:off x="2767008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the children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dirty="0">
                <a:solidFill>
                  <a:schemeClr val="tx1"/>
                </a:solidFill>
              </a:rPr>
              <a:t>for a while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31651" y="2975851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children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were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leaping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8" name="Speech Bubble: Rectangle with Corners Rounded 27"/>
          <p:cNvSpPr/>
          <p:nvPr/>
        </p:nvSpPr>
        <p:spPr>
          <a:xfrm>
            <a:off x="7749644" y="4172568"/>
            <a:ext cx="3113326" cy="1003443"/>
          </a:xfrm>
          <a:prstGeom prst="wedgeRoundRectCallout">
            <a:avLst>
              <a:gd name="adj1" fmla="val 13383"/>
              <a:gd name="adj2" fmla="val -12622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</a:t>
            </a:r>
            <a:r>
              <a:rPr lang="en-GB" sz="2000" b="1" dirty="0">
                <a:solidFill>
                  <a:schemeClr val="tx1"/>
                </a:solidFill>
              </a:rPr>
              <a:t>past progressive </a:t>
            </a:r>
            <a:r>
              <a:rPr lang="en-GB" sz="2000" dirty="0">
                <a:solidFill>
                  <a:schemeClr val="tx1"/>
                </a:solidFill>
              </a:rPr>
              <a:t>form shows the action </a:t>
            </a:r>
            <a:r>
              <a:rPr lang="en-GB" sz="2000" b="1" dirty="0">
                <a:solidFill>
                  <a:schemeClr val="tx1"/>
                </a:solidFill>
              </a:rPr>
              <a:t>continued</a:t>
            </a:r>
            <a:r>
              <a:rPr lang="en-GB" sz="2000" dirty="0">
                <a:solidFill>
                  <a:schemeClr val="tx1"/>
                </a:solidFill>
              </a:rPr>
              <a:t> for a while.</a:t>
            </a:r>
          </a:p>
        </p:txBody>
      </p:sp>
      <p:sp>
        <p:nvSpPr>
          <p:cNvPr id="14" name="Thought Bubble: Cloud 13"/>
          <p:cNvSpPr/>
          <p:nvPr/>
        </p:nvSpPr>
        <p:spPr>
          <a:xfrm>
            <a:off x="5514095" y="4911925"/>
            <a:ext cx="1608578" cy="1028779"/>
          </a:xfrm>
          <a:prstGeom prst="cloudCallout">
            <a:avLst>
              <a:gd name="adj1" fmla="val -98711"/>
              <a:gd name="adj2" fmla="val -9172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Hint: use </a:t>
            </a:r>
            <a:r>
              <a:rPr lang="en-GB" i="1" dirty="0">
                <a:solidFill>
                  <a:srgbClr val="FF0000"/>
                </a:solidFill>
              </a:rPr>
              <a:t>were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799" y="3205912"/>
            <a:ext cx="3641217" cy="19903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68916" y="5419753"/>
            <a:ext cx="4073955" cy="697114"/>
          </a:xfrm>
          <a:prstGeom prst="rect">
            <a:avLst/>
          </a:prstGeom>
          <a:solidFill>
            <a:srgbClr val="FFFF00"/>
          </a:solidFill>
          <a:ln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The children were leaping about when the teacher opened the classroom door.  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97AF5D5-1D04-F242-A24B-A5C892BFF1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30441" y="65719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75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3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24" grpId="0" animBg="1"/>
      <p:bldP spid="25" grpId="0" animBg="1"/>
      <p:bldP spid="26" grpId="0" animBg="1"/>
      <p:bldP spid="27" grpId="0" animBg="1"/>
      <p:bldP spid="28" grpId="0" animBg="1"/>
      <p:bldP spid="1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past progressive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666418" y="2183300"/>
            <a:ext cx="1664168" cy="6469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00FF"/>
                </a:solidFill>
              </a:rPr>
              <a:t>quarrel</a:t>
            </a:r>
          </a:p>
        </p:txBody>
      </p:sp>
      <p:sp>
        <p:nvSpPr>
          <p:cNvPr id="24" name="Speech Bubble: Rectangle with Corners Rounded 23"/>
          <p:cNvSpPr/>
          <p:nvPr/>
        </p:nvSpPr>
        <p:spPr>
          <a:xfrm>
            <a:off x="2774551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we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for </a:t>
            </a:r>
            <a:r>
              <a:rPr lang="en-GB" sz="2000" b="1" dirty="0">
                <a:solidFill>
                  <a:schemeClr val="tx1"/>
                </a:solidFill>
              </a:rPr>
              <a:t>a short time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31652" y="2041925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quarrelled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6" name="Speech Bubble: Rectangle with Corners Rounded 25"/>
          <p:cNvSpPr/>
          <p:nvPr/>
        </p:nvSpPr>
        <p:spPr>
          <a:xfrm>
            <a:off x="2761978" y="2029350"/>
            <a:ext cx="3557291" cy="1021167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we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i="1" dirty="0">
                <a:solidFill>
                  <a:schemeClr val="tx1"/>
                </a:solidFill>
              </a:rPr>
              <a:t>when</a:t>
            </a:r>
            <a:r>
              <a:rPr lang="en-GB" sz="2000" b="1" dirty="0">
                <a:solidFill>
                  <a:schemeClr val="tx1"/>
                </a:solidFill>
              </a:rPr>
              <a:t> the teacher arrived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14134" y="3468352"/>
            <a:ext cx="6052553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were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quarrelling</a:t>
            </a:r>
            <a:r>
              <a:rPr lang="en-GB" sz="2400" i="1" dirty="0">
                <a:latin typeface="+mj-lt"/>
              </a:rPr>
              <a:t> when the teacher arrived.</a:t>
            </a:r>
          </a:p>
        </p:txBody>
      </p:sp>
      <p:sp>
        <p:nvSpPr>
          <p:cNvPr id="28" name="Speech Bubble: Rectangle with Corners Rounded 27"/>
          <p:cNvSpPr/>
          <p:nvPr/>
        </p:nvSpPr>
        <p:spPr>
          <a:xfrm>
            <a:off x="7712809" y="4942840"/>
            <a:ext cx="3621362" cy="1003443"/>
          </a:xfrm>
          <a:prstGeom prst="wedgeRoundRectCallout">
            <a:avLst>
              <a:gd name="adj1" fmla="val -76301"/>
              <a:gd name="adj2" fmla="val -15267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</a:t>
            </a:r>
            <a:r>
              <a:rPr lang="en-GB" sz="2000" b="1" dirty="0">
                <a:solidFill>
                  <a:schemeClr val="tx1"/>
                </a:solidFill>
              </a:rPr>
              <a:t>past progressive </a:t>
            </a:r>
            <a:r>
              <a:rPr lang="en-GB" sz="2000" dirty="0">
                <a:solidFill>
                  <a:schemeClr val="tx1"/>
                </a:solidFill>
              </a:rPr>
              <a:t>form shows the action </a:t>
            </a:r>
            <a:r>
              <a:rPr lang="en-GB" sz="2000" b="1" dirty="0">
                <a:solidFill>
                  <a:schemeClr val="tx1"/>
                </a:solidFill>
              </a:rPr>
              <a:t>continued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i="1" dirty="0">
                <a:solidFill>
                  <a:schemeClr val="tx1"/>
                </a:solidFill>
              </a:rPr>
              <a:t>when</a:t>
            </a:r>
            <a:r>
              <a:rPr lang="en-GB" sz="2000" dirty="0">
                <a:solidFill>
                  <a:schemeClr val="tx1"/>
                </a:solidFill>
              </a:rPr>
              <a:t> something else occurred.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18759" y="5730872"/>
            <a:ext cx="4598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use past progressive form?</a:t>
            </a:r>
            <a:endParaRPr lang="en-GB" i="1" dirty="0"/>
          </a:p>
        </p:txBody>
      </p:sp>
      <p:sp>
        <p:nvSpPr>
          <p:cNvPr id="13" name="Thought Bubble: Cloud 12"/>
          <p:cNvSpPr/>
          <p:nvPr/>
        </p:nvSpPr>
        <p:spPr>
          <a:xfrm>
            <a:off x="2485462" y="3341734"/>
            <a:ext cx="1608578" cy="1028779"/>
          </a:xfrm>
          <a:prstGeom prst="cloudCallout">
            <a:avLst>
              <a:gd name="adj1" fmla="val 35788"/>
              <a:gd name="adj2" fmla="val 7681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Hint: use </a:t>
            </a:r>
            <a:r>
              <a:rPr lang="en-GB" i="1" dirty="0">
                <a:solidFill>
                  <a:srgbClr val="FF0000"/>
                </a:solidFill>
              </a:rPr>
              <a:t>were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26530" y="4212626"/>
            <a:ext cx="2303145" cy="155130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91566" y="5834723"/>
            <a:ext cx="5268478" cy="392415"/>
          </a:xfrm>
          <a:prstGeom prst="rect">
            <a:avLst/>
          </a:prstGeom>
          <a:solidFill>
            <a:srgbClr val="FFFF00"/>
          </a:solidFill>
          <a:ln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The children were quarrelling about the snake!  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3B5C12B-92FC-5D4C-9B6D-1A58894EA9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83520" y="61380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22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13" grpId="0" animBg="1"/>
      <p:bldP spid="15" grpId="0" animBg="1"/>
      <p:bldP spid="1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990" y="808936"/>
            <a:ext cx="92605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Choosing past simple or past progressive form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93599" y="5707315"/>
            <a:ext cx="5537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How would you write this in the past form?</a:t>
            </a:r>
            <a:endParaRPr lang="en-GB" i="1" dirty="0"/>
          </a:p>
        </p:txBody>
      </p:sp>
      <p:sp>
        <p:nvSpPr>
          <p:cNvPr id="5" name="TextBox 4"/>
          <p:cNvSpPr txBox="1"/>
          <p:nvPr/>
        </p:nvSpPr>
        <p:spPr>
          <a:xfrm>
            <a:off x="3109454" y="2165682"/>
            <a:ext cx="5935578" cy="46166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is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having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3" name="Thought Bubble: Cloud 12"/>
          <p:cNvSpPr/>
          <p:nvPr/>
        </p:nvSpPr>
        <p:spPr>
          <a:xfrm>
            <a:off x="779154" y="1973178"/>
            <a:ext cx="2108425" cy="1556085"/>
          </a:xfrm>
          <a:prstGeom prst="cloudCallout">
            <a:avLst>
              <a:gd name="adj1" fmla="val -38421"/>
              <a:gd name="adj2" fmla="val 6584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Would this be a </a:t>
            </a:r>
            <a:r>
              <a:rPr lang="en-GB" b="1" dirty="0">
                <a:solidFill>
                  <a:schemeClr val="tx1"/>
                </a:solidFill>
              </a:rPr>
              <a:t>short action </a:t>
            </a:r>
            <a:r>
              <a:rPr lang="en-GB" dirty="0">
                <a:solidFill>
                  <a:schemeClr val="tx1"/>
                </a:solidFill>
              </a:rPr>
              <a:t>or a </a:t>
            </a:r>
            <a:r>
              <a:rPr lang="en-GB" b="1" dirty="0">
                <a:solidFill>
                  <a:schemeClr val="tx1"/>
                </a:solidFill>
              </a:rPr>
              <a:t>longer one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0233" y="3290249"/>
            <a:ext cx="59355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had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1391" y="4241037"/>
            <a:ext cx="59355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was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having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6" name="Thought Bubble: Cloud 15"/>
          <p:cNvSpPr/>
          <p:nvPr/>
        </p:nvSpPr>
        <p:spPr>
          <a:xfrm>
            <a:off x="893599" y="3915165"/>
            <a:ext cx="2644233" cy="1406247"/>
          </a:xfrm>
          <a:prstGeom prst="cloudCallout">
            <a:avLst>
              <a:gd name="adj1" fmla="val -38421"/>
              <a:gd name="adj2" fmla="val 6584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verb form </a:t>
            </a:r>
            <a:r>
              <a:rPr lang="en-GB" b="1" dirty="0">
                <a:solidFill>
                  <a:schemeClr val="tx1"/>
                </a:solidFill>
              </a:rPr>
              <a:t>sounds longer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7" name="Thought Bubble: Cloud 16"/>
          <p:cNvSpPr/>
          <p:nvPr/>
        </p:nvSpPr>
        <p:spPr>
          <a:xfrm>
            <a:off x="8088602" y="5101649"/>
            <a:ext cx="3946609" cy="1672995"/>
          </a:xfrm>
          <a:prstGeom prst="cloudCallout">
            <a:avLst>
              <a:gd name="adj1" fmla="val -37778"/>
              <a:gd name="adj2" fmla="val -6390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day </a:t>
            </a:r>
            <a:r>
              <a:rPr lang="en-GB" i="1" dirty="0">
                <a:solidFill>
                  <a:schemeClr val="tx1"/>
                </a:solidFill>
              </a:rPr>
              <a:t>takes a while</a:t>
            </a:r>
            <a:r>
              <a:rPr lang="en-GB" dirty="0">
                <a:solidFill>
                  <a:schemeClr val="tx1"/>
                </a:solidFill>
              </a:rPr>
              <a:t> so the </a:t>
            </a:r>
            <a:r>
              <a:rPr lang="en-GB" b="1" dirty="0">
                <a:solidFill>
                  <a:schemeClr val="tx1"/>
                </a:solidFill>
              </a:rPr>
              <a:t>past progressive </a:t>
            </a:r>
            <a:r>
              <a:rPr lang="en-GB" dirty="0">
                <a:solidFill>
                  <a:schemeClr val="tx1"/>
                </a:solidFill>
              </a:rPr>
              <a:t>form is best.</a:t>
            </a:r>
          </a:p>
        </p:txBody>
      </p:sp>
      <p:pic>
        <p:nvPicPr>
          <p:cNvPr id="20" name="Picture 19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54571" y="648106"/>
            <a:ext cx="1736090" cy="2418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607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  <p:bldP spid="14" grpId="0" animBg="1"/>
      <p:bldP spid="14" grpId="1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44800" y="625066"/>
            <a:ext cx="1618544" cy="19024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75245" y="566372"/>
            <a:ext cx="9978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To make </a:t>
            </a:r>
            <a:r>
              <a:rPr lang="en-GB" sz="28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progressive: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13671" y="2765393"/>
            <a:ext cx="33089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7096" y="2760865"/>
            <a:ext cx="36647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84887" y="3947325"/>
            <a:ext cx="31702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06195" y="3960344"/>
            <a:ext cx="3506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71626" y="4959443"/>
            <a:ext cx="2615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 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71897" y="4955358"/>
            <a:ext cx="3851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6437" y="5829890"/>
            <a:ext cx="10857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Try changing these verb forms to present and past progressive.</a:t>
            </a:r>
            <a:endParaRPr lang="en-GB" sz="28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393512" y="1302381"/>
            <a:ext cx="52825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0"/>
              </a:spcAft>
              <a:buFont typeface="Arial"/>
              <a:buChar char="•"/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Add one of</a:t>
            </a:r>
            <a:r>
              <a:rPr lang="mr-IN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…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is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are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am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was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were</a:t>
            </a:r>
            <a:endParaRPr lang="en-GB" sz="2400" dirty="0">
              <a:latin typeface="+mj-lt"/>
              <a:ea typeface="MS Mincho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Arial"/>
              <a:buChar char="•"/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Use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-</a:t>
            </a:r>
            <a:r>
              <a:rPr lang="en-GB" sz="2400" i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ing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participle of the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</a:t>
            </a:r>
            <a:endParaRPr lang="en-GB" sz="2400" dirty="0">
              <a:solidFill>
                <a:srgbClr val="0000FF"/>
              </a:solidFill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09408" y="2760865"/>
            <a:ext cx="28597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makes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57116" y="2328607"/>
            <a:ext cx="202202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Present progressive</a:t>
            </a:r>
            <a:endParaRPr lang="en-GB" sz="2400" i="1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550763" y="2321858"/>
            <a:ext cx="16974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Past progressive</a:t>
            </a:r>
            <a:endParaRPr lang="en-GB" sz="2400" i="1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07282" y="3702245"/>
            <a:ext cx="3319627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auxiliary verb indicates the tense </a:t>
            </a:r>
            <a:endParaRPr lang="en-GB" dirty="0"/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 flipH="1" flipV="1">
            <a:off x="4934857" y="3282825"/>
            <a:ext cx="972425" cy="4194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cxnSpLocks/>
          </p:cNvCxnSpPr>
          <p:nvPr/>
        </p:nvCxnSpPr>
        <p:spPr>
          <a:xfrm flipH="1" flipV="1">
            <a:off x="8737600" y="3311797"/>
            <a:ext cx="485484" cy="3839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973599" y="3960344"/>
            <a:ext cx="25739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870053" y="4959443"/>
            <a:ext cx="3596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24" name="Picture 23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6688" y="603591"/>
            <a:ext cx="1566499" cy="19490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2A124C8-4061-8E43-BC9A-0451FE4534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4567" y="72041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27" grpId="0"/>
      <p:bldP spid="3" grpId="0" build="p"/>
      <p:bldP spid="20" grpId="0"/>
      <p:bldP spid="21" grpId="0" animBg="1"/>
      <p:bldP spid="22" grpId="0" animBg="1"/>
      <p:bldP spid="9" grpId="0" animBg="1"/>
      <p:bldP spid="9" grpId="1" animBg="1"/>
      <p:bldP spid="31" grpId="0"/>
      <p:bldP spid="3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492</Words>
  <Application>Microsoft Office PowerPoint</Application>
  <PresentationFormat>Widescreen</PresentationFormat>
  <Paragraphs>83</Paragraphs>
  <Slides>7</Slides>
  <Notes>7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MS Mincho</vt:lpstr>
      <vt:lpstr>Times New Roman</vt:lpstr>
      <vt:lpstr>Office Theme</vt:lpstr>
      <vt:lpstr>Progressive form of verbs:  Present and past progressive (continuous)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CHARLOTTE WHISTON</cp:lastModifiedBy>
  <cp:revision>196</cp:revision>
  <cp:lastPrinted>2019-02-20T14:33:39Z</cp:lastPrinted>
  <dcterms:created xsi:type="dcterms:W3CDTF">2013-08-23T07:43:20Z</dcterms:created>
  <dcterms:modified xsi:type="dcterms:W3CDTF">2020-04-25T08:51:25Z</dcterms:modified>
</cp:coreProperties>
</file>