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56" r:id="rId2"/>
    <p:sldId id="257"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FF6FCF"/>
    <a:srgbClr val="FFFF66"/>
    <a:srgbClr val="66FF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p:restoredLeft sz="15620"/>
    <p:restoredTop sz="94660"/>
  </p:normalViewPr>
  <p:slideViewPr>
    <p:cSldViewPr snapToGrid="0" snapToObjects="1">
      <p:cViewPr varScale="1">
        <p:scale>
          <a:sx n="80" d="100"/>
          <a:sy n="80" d="100"/>
        </p:scale>
        <p:origin x="114" y="1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62902C-928E-481E-855C-A0CF4F2D49B7}" type="datetimeFigureOut">
              <a:rPr lang="en-GB" smtClean="0"/>
              <a:t>05/06/2021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0DCACB-A446-48AD-A197-5BF3CF954BEC}" type="slidenum">
              <a:rPr lang="en-GB" smtClean="0"/>
              <a:t>‹#›</a:t>
            </a:fld>
            <a:endParaRPr lang="en-GB"/>
          </a:p>
        </p:txBody>
      </p:sp>
    </p:spTree>
    <p:extLst>
      <p:ext uri="{BB962C8B-B14F-4D97-AF65-F5344CB8AC3E}">
        <p14:creationId xmlns:p14="http://schemas.microsoft.com/office/powerpoint/2010/main" val="2126372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0DCACB-A446-48AD-A197-5BF3CF954BEC}" type="slidenum">
              <a:rPr lang="en-GB" smtClean="0"/>
              <a:t>1</a:t>
            </a:fld>
            <a:endParaRPr lang="en-GB"/>
          </a:p>
        </p:txBody>
      </p:sp>
    </p:spTree>
    <p:extLst>
      <p:ext uri="{BB962C8B-B14F-4D97-AF65-F5344CB8AC3E}">
        <p14:creationId xmlns:p14="http://schemas.microsoft.com/office/powerpoint/2010/main" val="14667508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6/5/2021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8013229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6/5/2021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6844464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B8C2386-329F-2544-91A5-095D57D85E90}" type="datetimeFigureOut">
              <a:rPr lang="en-US" smtClean="0"/>
              <a:t>6/5/2021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946950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7B8C2386-329F-2544-91A5-095D57D85E90}" type="datetimeFigureOut">
              <a:rPr lang="en-US" smtClean="0"/>
              <a:t>6/5/2021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4290347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7B8C2386-329F-2544-91A5-095D57D85E90}" type="datetimeFigureOut">
              <a:rPr lang="en-US" smtClean="0"/>
              <a:t>6/5/2021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26993097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7B8C2386-329F-2544-91A5-095D57D85E90}" type="datetimeFigureOut">
              <a:rPr lang="en-US" smtClean="0"/>
              <a:t>6/5/2021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8085673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8C2386-329F-2544-91A5-095D57D85E90}" type="datetimeFigureOut">
              <a:rPr lang="en-US" smtClean="0"/>
              <a:t>6/5/2021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2908434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B8C2386-329F-2544-91A5-095D57D85E90}" type="datetimeFigureOut">
              <a:rPr lang="en-US" smtClean="0"/>
              <a:t>6/5/2021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7024772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B8C2386-329F-2544-91A5-095D57D85E90}" type="datetimeFigureOut">
              <a:rPr lang="en-US" smtClean="0"/>
              <a:t>6/5/2021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3156657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6/5/2021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9795233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7B8C2386-329F-2544-91A5-095D57D85E90}" type="datetimeFigureOut">
              <a:rPr lang="en-US" smtClean="0"/>
              <a:t>6/5/2021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E2E6967-FC6B-E94A-9A7C-7A03829185EB}" type="slidenum">
              <a:rPr lang="en-US" smtClean="0"/>
              <a:t>‹#›</a:t>
            </a:fld>
            <a:endParaRPr lang="en-US"/>
          </a:p>
        </p:txBody>
      </p:sp>
    </p:spTree>
    <p:extLst>
      <p:ext uri="{BB962C8B-B14F-4D97-AF65-F5344CB8AC3E}">
        <p14:creationId xmlns:p14="http://schemas.microsoft.com/office/powerpoint/2010/main" val="19860491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8C2386-329F-2544-91A5-095D57D85E90}" type="datetimeFigureOut">
              <a:rPr lang="en-US" smtClean="0"/>
              <a:t>6/5/2021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2E6967-FC6B-E94A-9A7C-7A03829185EB}" type="slidenum">
              <a:rPr lang="en-US" smtClean="0"/>
              <a:t>‹#›</a:t>
            </a:fld>
            <a:endParaRPr lang="en-US"/>
          </a:p>
        </p:txBody>
      </p:sp>
    </p:spTree>
    <p:extLst>
      <p:ext uri="{BB962C8B-B14F-4D97-AF65-F5344CB8AC3E}">
        <p14:creationId xmlns:p14="http://schemas.microsoft.com/office/powerpoint/2010/main" val="1865310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67487" y="98426"/>
            <a:ext cx="2409825" cy="393702"/>
          </a:xfrm>
          <a:solidFill>
            <a:schemeClr val="accent3">
              <a:lumMod val="40000"/>
              <a:lumOff val="60000"/>
            </a:schemeClr>
          </a:solidFill>
          <a:ln>
            <a:solidFill>
              <a:schemeClr val="tx1"/>
            </a:solidFill>
          </a:ln>
        </p:spPr>
        <p:txBody>
          <a:bodyPr>
            <a:noAutofit/>
          </a:bodyPr>
          <a:lstStyle/>
          <a:p>
            <a:r>
              <a:rPr lang="en-US" sz="1200" b="1" dirty="0"/>
              <a:t>Everyday Materials</a:t>
            </a:r>
          </a:p>
        </p:txBody>
      </p:sp>
      <p:sp>
        <p:nvSpPr>
          <p:cNvPr id="5" name="Title 1"/>
          <p:cNvSpPr txBox="1">
            <a:spLocks/>
          </p:cNvSpPr>
          <p:nvPr/>
        </p:nvSpPr>
        <p:spPr>
          <a:xfrm>
            <a:off x="2762251" y="88902"/>
            <a:ext cx="3416300" cy="403226"/>
          </a:xfrm>
          <a:prstGeom prst="rect">
            <a:avLst/>
          </a:prstGeom>
          <a:solidFill>
            <a:schemeClr val="accent4">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Big Question:</a:t>
            </a:r>
          </a:p>
          <a:p>
            <a:r>
              <a:rPr lang="en-US" sz="1200" b="1" dirty="0"/>
              <a:t>‘Are all materials solid?’</a:t>
            </a:r>
          </a:p>
        </p:txBody>
      </p:sp>
      <p:graphicFrame>
        <p:nvGraphicFramePr>
          <p:cNvPr id="7" name="Table 6"/>
          <p:cNvGraphicFramePr>
            <a:graphicFrameLocks noGrp="1"/>
          </p:cNvGraphicFramePr>
          <p:nvPr>
            <p:extLst>
              <p:ext uri="{D42A27DB-BD31-4B8C-83A1-F6EECF244321}">
                <p14:modId xmlns:p14="http://schemas.microsoft.com/office/powerpoint/2010/main" val="4024610124"/>
              </p:ext>
            </p:extLst>
          </p:nvPr>
        </p:nvGraphicFramePr>
        <p:xfrm>
          <a:off x="123824" y="853076"/>
          <a:ext cx="8853487" cy="5968829"/>
        </p:xfrm>
        <a:graphic>
          <a:graphicData uri="http://schemas.openxmlformats.org/drawingml/2006/table">
            <a:tbl>
              <a:tblPr firstRow="1" bandRow="1">
                <a:tableStyleId>{5C22544A-7EE6-4342-B048-85BDC9FD1C3A}</a:tableStyleId>
              </a:tblPr>
              <a:tblGrid>
                <a:gridCol w="3533776">
                  <a:extLst>
                    <a:ext uri="{9D8B030D-6E8A-4147-A177-3AD203B41FA5}">
                      <a16:colId xmlns:a16="http://schemas.microsoft.com/office/drawing/2014/main" val="20000"/>
                    </a:ext>
                  </a:extLst>
                </a:gridCol>
                <a:gridCol w="5319711">
                  <a:extLst>
                    <a:ext uri="{9D8B030D-6E8A-4147-A177-3AD203B41FA5}">
                      <a16:colId xmlns:a16="http://schemas.microsoft.com/office/drawing/2014/main" val="20001"/>
                    </a:ext>
                  </a:extLst>
                </a:gridCol>
              </a:tblGrid>
              <a:tr h="296556">
                <a:tc gridSpan="2">
                  <a:txBody>
                    <a:bodyPr/>
                    <a:lstStyle/>
                    <a:p>
                      <a:r>
                        <a:rPr lang="en-US" sz="1000" dirty="0">
                          <a:solidFill>
                            <a:srgbClr val="000000"/>
                          </a:solidFill>
                        </a:rPr>
                        <a:t>What</a:t>
                      </a:r>
                      <a:r>
                        <a:rPr lang="en-US" sz="1000" baseline="0" dirty="0">
                          <a:solidFill>
                            <a:srgbClr val="000000"/>
                          </a:solidFill>
                        </a:rPr>
                        <a:t> I will know by the end of the unit</a:t>
                      </a:r>
                      <a:r>
                        <a:rPr lang="en-US" sz="1000" dirty="0">
                          <a:solidFill>
                            <a:srgbClr val="000000"/>
                          </a:solidFill>
                        </a:rPr>
                        <a: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5">
                        <a:lumMod val="60000"/>
                        <a:lumOff val="40000"/>
                      </a:schemeClr>
                    </a:solidFill>
                  </a:tcPr>
                </a:tc>
                <a:tc hMerge="1">
                  <a:txBody>
                    <a:bodyPr/>
                    <a:lstStyle/>
                    <a:p>
                      <a:endParaRPr lang="en-US"/>
                    </a:p>
                  </a:txBody>
                  <a:tcPr/>
                </a:tc>
                <a:extLst>
                  <a:ext uri="{0D108BD9-81ED-4DB2-BD59-A6C34878D82A}">
                    <a16:rowId xmlns:a16="http://schemas.microsoft.com/office/drawing/2014/main" val="10000"/>
                  </a:ext>
                </a:extLst>
              </a:tr>
              <a:tr h="1822630">
                <a:tc>
                  <a:txBody>
                    <a:bodyPr/>
                    <a:lstStyle/>
                    <a:p>
                      <a:pPr marL="171450" indent="-171450">
                        <a:buFont typeface="Arial"/>
                        <a:buChar char="•"/>
                      </a:pPr>
                      <a:r>
                        <a:rPr lang="en-US" sz="1200" dirty="0">
                          <a:solidFill>
                            <a:srgbClr val="000000"/>
                          </a:solidFill>
                        </a:rPr>
                        <a:t>I can distinguish between an object and the material it is made from.</a:t>
                      </a:r>
                    </a:p>
                    <a:p>
                      <a:pPr marL="171450" indent="-171450">
                        <a:buFont typeface="Arial"/>
                        <a:buChar char="•"/>
                      </a:pPr>
                      <a:r>
                        <a:rPr lang="en-US" sz="1200" dirty="0">
                          <a:solidFill>
                            <a:srgbClr val="000000"/>
                          </a:solidFill>
                        </a:rPr>
                        <a:t>I can identify and name a variety of everyday materials.</a:t>
                      </a:r>
                    </a:p>
                    <a:p>
                      <a:pPr marL="171450" indent="-171450">
                        <a:buFont typeface="Arial"/>
                        <a:buChar char="•"/>
                      </a:pPr>
                      <a:endParaRPr lang="en-US" sz="12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r h="1964681">
                <a:tc>
                  <a:txBody>
                    <a:bodyPr/>
                    <a:lstStyle/>
                    <a:p>
                      <a:pPr marL="171450" indent="-171450">
                        <a:buFont typeface="Arial"/>
                        <a:buChar char="•"/>
                      </a:pPr>
                      <a:r>
                        <a:rPr lang="en-US" sz="1200" dirty="0">
                          <a:solidFill>
                            <a:srgbClr val="000000"/>
                          </a:solidFill>
                        </a:rPr>
                        <a:t>I can describe the physical properties of a variety of everyday materials.</a:t>
                      </a: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0" indent="0">
                        <a:buFont typeface="Arial"/>
                        <a:buNone/>
                      </a:pPr>
                      <a:endParaRPr lang="en-US" sz="12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2"/>
                  </a:ext>
                </a:extLst>
              </a:tr>
              <a:tr h="1884962">
                <a:tc>
                  <a:txBody>
                    <a:bodyPr/>
                    <a:lstStyle/>
                    <a:p>
                      <a:pPr marL="171450" indent="-171450">
                        <a:buFont typeface="Arial"/>
                        <a:buChar char="•"/>
                      </a:pPr>
                      <a:r>
                        <a:rPr lang="en-US" sz="1200" dirty="0">
                          <a:solidFill>
                            <a:srgbClr val="000000"/>
                          </a:solidFill>
                        </a:rPr>
                        <a:t>I can compare and group together</a:t>
                      </a:r>
                      <a:r>
                        <a:rPr lang="en-US" sz="1200" baseline="0" dirty="0">
                          <a:solidFill>
                            <a:srgbClr val="000000"/>
                          </a:solidFill>
                        </a:rPr>
                        <a:t> a variety of everyday materials based on their simple physical properties.</a:t>
                      </a:r>
                    </a:p>
                    <a:p>
                      <a:pPr marL="171450" indent="-171450">
                        <a:buFont typeface="Arial"/>
                        <a:buChar char="•"/>
                      </a:pPr>
                      <a:endParaRPr lang="en-US" sz="1200" baseline="0" dirty="0">
                        <a:solidFill>
                          <a:srgbClr val="000000"/>
                        </a:solidFill>
                      </a:endParaRPr>
                    </a:p>
                    <a:p>
                      <a:pPr marL="171450" indent="-171450">
                        <a:buFont typeface="Arial"/>
                        <a:buChar char="•"/>
                      </a:pPr>
                      <a:endParaRPr lang="en-US" sz="1200" baseline="0" dirty="0">
                        <a:solidFill>
                          <a:srgbClr val="000000"/>
                        </a:solidFill>
                      </a:endParaRPr>
                    </a:p>
                    <a:p>
                      <a:pPr marL="171450" indent="-171450">
                        <a:buFont typeface="Arial"/>
                        <a:buChar char="•"/>
                      </a:pPr>
                      <a:endParaRPr lang="en-US" sz="1200" baseline="0" dirty="0">
                        <a:solidFill>
                          <a:srgbClr val="000000"/>
                        </a:solidFill>
                      </a:endParaRPr>
                    </a:p>
                    <a:p>
                      <a:pPr marL="171450" indent="-171450">
                        <a:buFont typeface="Arial"/>
                        <a:buChar char="•"/>
                      </a:pPr>
                      <a:endParaRPr lang="en-US" sz="1200" baseline="0" dirty="0">
                        <a:solidFill>
                          <a:srgbClr val="000000"/>
                        </a:solidFill>
                      </a:endParaRPr>
                    </a:p>
                    <a:p>
                      <a:pPr marL="171450" indent="-171450">
                        <a:buFont typeface="Arial"/>
                        <a:buChar char="•"/>
                      </a:pPr>
                      <a:endParaRPr lang="en-US" sz="12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endParaRPr lang="en-US" sz="10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3"/>
                  </a:ext>
                </a:extLst>
              </a:tr>
            </a:tbl>
          </a:graphicData>
        </a:graphic>
      </p:graphicFrame>
      <p:pic>
        <p:nvPicPr>
          <p:cNvPr id="9" name="Picture 8" descr="Screen Shot 2019-08-21 at 20.03.11.png"/>
          <p:cNvPicPr>
            <a:picLocks noChangeAspect="1"/>
          </p:cNvPicPr>
          <p:nvPr/>
        </p:nvPicPr>
        <p:blipFill rotWithShape="1">
          <a:blip r:embed="rId3">
            <a:extLst>
              <a:ext uri="{28A0092B-C50C-407E-A947-70E740481C1C}">
                <a14:useLocalDpi xmlns:a14="http://schemas.microsoft.com/office/drawing/2010/main" val="0"/>
              </a:ext>
            </a:extLst>
          </a:blip>
          <a:srcRect t="6812" b="7857"/>
          <a:stretch/>
        </p:blipFill>
        <p:spPr>
          <a:xfrm>
            <a:off x="3729397" y="1229093"/>
            <a:ext cx="4079098" cy="1640357"/>
          </a:xfrm>
          <a:prstGeom prst="rect">
            <a:avLst/>
          </a:prstGeom>
        </p:spPr>
      </p:pic>
      <p:pic>
        <p:nvPicPr>
          <p:cNvPr id="10" name="Picture 9" descr="Screen Shot 2019-08-21 at 20.03.21.png"/>
          <p:cNvPicPr>
            <a:picLocks noChangeAspect="1"/>
          </p:cNvPicPr>
          <p:nvPr/>
        </p:nvPicPr>
        <p:blipFill rotWithShape="1">
          <a:blip r:embed="rId4">
            <a:extLst>
              <a:ext uri="{28A0092B-C50C-407E-A947-70E740481C1C}">
                <a14:useLocalDpi xmlns:a14="http://schemas.microsoft.com/office/drawing/2010/main" val="0"/>
              </a:ext>
            </a:extLst>
          </a:blip>
          <a:srcRect l="2629" t="2886" r="5280" b="2788"/>
          <a:stretch/>
        </p:blipFill>
        <p:spPr>
          <a:xfrm>
            <a:off x="4342863" y="3018132"/>
            <a:ext cx="2852021" cy="1883988"/>
          </a:xfrm>
          <a:prstGeom prst="rect">
            <a:avLst/>
          </a:prstGeom>
        </p:spPr>
      </p:pic>
      <p:pic>
        <p:nvPicPr>
          <p:cNvPr id="34" name="Picture 33" descr="Screen Shot 2019-08-21 at 20.24.11.png"/>
          <p:cNvPicPr>
            <a:picLocks noChangeAspect="1"/>
          </p:cNvPicPr>
          <p:nvPr/>
        </p:nvPicPr>
        <p:blipFill rotWithShape="1">
          <a:blip r:embed="rId5">
            <a:extLst>
              <a:ext uri="{28A0092B-C50C-407E-A947-70E740481C1C}">
                <a14:useLocalDpi xmlns:a14="http://schemas.microsoft.com/office/drawing/2010/main" val="0"/>
              </a:ext>
            </a:extLst>
          </a:blip>
          <a:srcRect t="2960"/>
          <a:stretch/>
        </p:blipFill>
        <p:spPr>
          <a:xfrm>
            <a:off x="4344736" y="4952560"/>
            <a:ext cx="2693738" cy="1816096"/>
          </a:xfrm>
          <a:prstGeom prst="rect">
            <a:avLst/>
          </a:prstGeom>
        </p:spPr>
      </p:pic>
      <p:sp>
        <p:nvSpPr>
          <p:cNvPr id="35" name="Title 1"/>
          <p:cNvSpPr txBox="1">
            <a:spLocks/>
          </p:cNvSpPr>
          <p:nvPr/>
        </p:nvSpPr>
        <p:spPr>
          <a:xfrm>
            <a:off x="136524" y="98426"/>
            <a:ext cx="2409825" cy="403226"/>
          </a:xfrm>
          <a:prstGeom prst="rect">
            <a:avLst/>
          </a:prstGeom>
          <a:solidFill>
            <a:schemeClr val="accent3">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Science Y1 - Autumn</a:t>
            </a:r>
          </a:p>
        </p:txBody>
      </p:sp>
    </p:spTree>
    <p:extLst>
      <p:ext uri="{BB962C8B-B14F-4D97-AF65-F5344CB8AC3E}">
        <p14:creationId xmlns:p14="http://schemas.microsoft.com/office/powerpoint/2010/main" val="29066410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567487" y="98426"/>
            <a:ext cx="2409825" cy="393702"/>
          </a:xfrm>
          <a:solidFill>
            <a:schemeClr val="accent3">
              <a:lumMod val="40000"/>
              <a:lumOff val="60000"/>
            </a:schemeClr>
          </a:solidFill>
          <a:ln>
            <a:solidFill>
              <a:schemeClr val="tx1"/>
            </a:solidFill>
          </a:ln>
        </p:spPr>
        <p:txBody>
          <a:bodyPr>
            <a:noAutofit/>
          </a:bodyPr>
          <a:lstStyle/>
          <a:p>
            <a:r>
              <a:rPr lang="en-US" sz="1200" b="1" dirty="0"/>
              <a:t>Everyday Materials</a:t>
            </a:r>
          </a:p>
        </p:txBody>
      </p:sp>
      <p:sp>
        <p:nvSpPr>
          <p:cNvPr id="5" name="Title 1"/>
          <p:cNvSpPr txBox="1">
            <a:spLocks/>
          </p:cNvSpPr>
          <p:nvPr/>
        </p:nvSpPr>
        <p:spPr>
          <a:xfrm>
            <a:off x="2762251" y="88902"/>
            <a:ext cx="3416300" cy="403226"/>
          </a:xfrm>
          <a:prstGeom prst="rect">
            <a:avLst/>
          </a:prstGeom>
          <a:solidFill>
            <a:schemeClr val="accent4">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Big Question:</a:t>
            </a:r>
          </a:p>
          <a:p>
            <a:r>
              <a:rPr lang="en-US" sz="1200" b="1" dirty="0"/>
              <a:t>‘Are all materials solid?’</a:t>
            </a:r>
          </a:p>
        </p:txBody>
      </p:sp>
      <p:graphicFrame>
        <p:nvGraphicFramePr>
          <p:cNvPr id="6" name="Table 5"/>
          <p:cNvGraphicFramePr>
            <a:graphicFrameLocks noGrp="1"/>
          </p:cNvGraphicFramePr>
          <p:nvPr>
            <p:extLst>
              <p:ext uri="{D42A27DB-BD31-4B8C-83A1-F6EECF244321}">
                <p14:modId xmlns:p14="http://schemas.microsoft.com/office/powerpoint/2010/main" val="803381200"/>
              </p:ext>
            </p:extLst>
          </p:nvPr>
        </p:nvGraphicFramePr>
        <p:xfrm>
          <a:off x="136524" y="660570"/>
          <a:ext cx="4712202" cy="6099001"/>
        </p:xfrm>
        <a:graphic>
          <a:graphicData uri="http://schemas.openxmlformats.org/drawingml/2006/table">
            <a:tbl>
              <a:tblPr firstRow="1" bandRow="1">
                <a:tableStyleId>{5C22544A-7EE6-4342-B048-85BDC9FD1C3A}</a:tableStyleId>
              </a:tblPr>
              <a:tblGrid>
                <a:gridCol w="1168143">
                  <a:extLst>
                    <a:ext uri="{9D8B030D-6E8A-4147-A177-3AD203B41FA5}">
                      <a16:colId xmlns:a16="http://schemas.microsoft.com/office/drawing/2014/main" val="20000"/>
                    </a:ext>
                  </a:extLst>
                </a:gridCol>
                <a:gridCol w="3544059">
                  <a:extLst>
                    <a:ext uri="{9D8B030D-6E8A-4147-A177-3AD203B41FA5}">
                      <a16:colId xmlns:a16="http://schemas.microsoft.com/office/drawing/2014/main" val="20001"/>
                    </a:ext>
                  </a:extLst>
                </a:gridCol>
              </a:tblGrid>
              <a:tr h="254484">
                <a:tc gridSpan="2">
                  <a:txBody>
                    <a:bodyPr/>
                    <a:lstStyle/>
                    <a:p>
                      <a:pPr algn="ctr"/>
                      <a:r>
                        <a:rPr lang="en-US" sz="1000" dirty="0">
                          <a:solidFill>
                            <a:schemeClr val="tx1"/>
                          </a:solidFill>
                        </a:rPr>
                        <a:t>Key Vocabulary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6FCF"/>
                    </a:solidFill>
                  </a:tcPr>
                </a:tc>
                <a:tc hMerge="1">
                  <a:txBody>
                    <a:bodyPr/>
                    <a:lstStyle/>
                    <a:p>
                      <a:endParaRPr lang="en-US" dirty="0"/>
                    </a:p>
                  </a:txBody>
                  <a:tcPr/>
                </a:tc>
                <a:extLst>
                  <a:ext uri="{0D108BD9-81ED-4DB2-BD59-A6C34878D82A}">
                    <a16:rowId xmlns:a16="http://schemas.microsoft.com/office/drawing/2014/main" val="10000"/>
                  </a:ext>
                </a:extLst>
              </a:tr>
              <a:tr h="286294">
                <a:tc>
                  <a:txBody>
                    <a:bodyPr/>
                    <a:lstStyle/>
                    <a:p>
                      <a:r>
                        <a:rPr lang="en-US" sz="1200" b="1" dirty="0">
                          <a:solidFill>
                            <a:schemeClr val="tx1"/>
                          </a:solidFill>
                        </a:rPr>
                        <a:t>Absorbent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a:t>
                      </a:r>
                      <a:r>
                        <a:rPr lang="en-US" sz="1200" baseline="0" dirty="0">
                          <a:solidFill>
                            <a:schemeClr val="tx1"/>
                          </a:solidFill>
                        </a:rPr>
                        <a:t> material that soaks up liquid.</a:t>
                      </a:r>
                      <a:endParaRPr lang="en-US" sz="1200" dirty="0">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r h="314887">
                <a:tc>
                  <a:txBody>
                    <a:bodyPr/>
                    <a:lstStyle/>
                    <a:p>
                      <a:r>
                        <a:rPr lang="en-US" sz="1200" b="1" dirty="0">
                          <a:solidFill>
                            <a:schemeClr val="tx1"/>
                          </a:solidFill>
                        </a:rPr>
                        <a:t>Bendy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An object that</a:t>
                      </a:r>
                      <a:r>
                        <a:rPr lang="en-US" sz="1200" baseline="0" dirty="0">
                          <a:solidFill>
                            <a:schemeClr val="tx1"/>
                          </a:solidFill>
                        </a:rPr>
                        <a:t> bends easily into a curve.</a:t>
                      </a:r>
                      <a:endParaRPr lang="en-US" sz="1200" dirty="0">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2"/>
                  </a:ext>
                </a:extLst>
              </a:tr>
              <a:tr h="286294">
                <a:tc>
                  <a:txBody>
                    <a:bodyPr/>
                    <a:lstStyle/>
                    <a:p>
                      <a:r>
                        <a:rPr lang="en-US" sz="1200" b="1" dirty="0">
                          <a:solidFill>
                            <a:schemeClr val="tx1"/>
                          </a:solidFill>
                        </a:rPr>
                        <a:t>Dull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Something that is not bright.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3"/>
                  </a:ext>
                </a:extLst>
              </a:tr>
              <a:tr h="477157">
                <a:tc>
                  <a:txBody>
                    <a:bodyPr/>
                    <a:lstStyle/>
                    <a:p>
                      <a:r>
                        <a:rPr lang="en-US" sz="1200" b="1" dirty="0">
                          <a:solidFill>
                            <a:schemeClr val="tx1"/>
                          </a:solidFill>
                        </a:rPr>
                        <a:t>Elastic</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material</a:t>
                      </a:r>
                      <a:r>
                        <a:rPr lang="en-US" sz="1200" baseline="0" dirty="0">
                          <a:solidFill>
                            <a:schemeClr val="tx1"/>
                          </a:solidFill>
                        </a:rPr>
                        <a:t> that stretches when you pull it and returns to its original size and shape when you let go.</a:t>
                      </a:r>
                      <a:endParaRPr lang="en-US" sz="1200" dirty="0">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4"/>
                  </a:ext>
                </a:extLst>
              </a:tr>
              <a:tr h="477157">
                <a:tc>
                  <a:txBody>
                    <a:bodyPr/>
                    <a:lstStyle/>
                    <a:p>
                      <a:r>
                        <a:rPr lang="en-US" sz="1200" b="1" dirty="0">
                          <a:solidFill>
                            <a:schemeClr val="tx1"/>
                          </a:solidFill>
                        </a:rPr>
                        <a:t>Magnetic</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material that is attracted (drawn closer) towards a magnet.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5"/>
                  </a:ext>
                </a:extLst>
              </a:tr>
              <a:tr h="477157">
                <a:tc>
                  <a:txBody>
                    <a:bodyPr/>
                    <a:lstStyle/>
                    <a:p>
                      <a:r>
                        <a:rPr lang="en-US" sz="1200" b="1" dirty="0">
                          <a:solidFill>
                            <a:schemeClr val="tx1"/>
                          </a:solidFill>
                        </a:rPr>
                        <a:t>Non-magnetic</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material that isn’t attracted (drawn closer) towards a magnet.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6"/>
                  </a:ext>
                </a:extLst>
              </a:tr>
              <a:tr h="286294">
                <a:tc>
                  <a:txBody>
                    <a:bodyPr/>
                    <a:lstStyle/>
                    <a:p>
                      <a:r>
                        <a:rPr lang="en-US" sz="1200" b="1" dirty="0">
                          <a:solidFill>
                            <a:schemeClr val="tx1"/>
                          </a:solidFill>
                        </a:rPr>
                        <a:t>Material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What an object is made out of.</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7"/>
                  </a:ext>
                </a:extLst>
              </a:tr>
              <a:tr h="286294">
                <a:tc>
                  <a:txBody>
                    <a:bodyPr/>
                    <a:lstStyle/>
                    <a:p>
                      <a:r>
                        <a:rPr lang="en-US" sz="1200" b="1" dirty="0">
                          <a:solidFill>
                            <a:schemeClr val="tx1"/>
                          </a:solidFill>
                        </a:rPr>
                        <a:t>Object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thing that can be seen and touched.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8"/>
                  </a:ext>
                </a:extLst>
              </a:tr>
              <a:tr h="314887">
                <a:tc>
                  <a:txBody>
                    <a:bodyPr/>
                    <a:lstStyle/>
                    <a:p>
                      <a:r>
                        <a:rPr lang="en-US" sz="1200" b="1" dirty="0">
                          <a:solidFill>
                            <a:schemeClr val="tx1"/>
                          </a:solidFill>
                        </a:rPr>
                        <a:t>Opaque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An object or substance that you cannot see through.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9"/>
                  </a:ext>
                </a:extLst>
              </a:tr>
              <a:tr h="286294">
                <a:tc>
                  <a:txBody>
                    <a:bodyPr/>
                    <a:lstStyle/>
                    <a:p>
                      <a:r>
                        <a:rPr lang="en-US" sz="1200" b="1" dirty="0">
                          <a:solidFill>
                            <a:schemeClr val="tx1"/>
                          </a:solidFill>
                        </a:rPr>
                        <a:t>Properties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way to describe a material.</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0"/>
                  </a:ext>
                </a:extLst>
              </a:tr>
              <a:tr h="286294">
                <a:tc>
                  <a:txBody>
                    <a:bodyPr/>
                    <a:lstStyle/>
                    <a:p>
                      <a:r>
                        <a:rPr lang="en-US" sz="1200" b="1" dirty="0">
                          <a:solidFill>
                            <a:schemeClr val="tx1"/>
                          </a:solidFill>
                        </a:rPr>
                        <a:t>Rough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Uneven and not smooth.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1"/>
                  </a:ext>
                </a:extLst>
              </a:tr>
              <a:tr h="286294">
                <a:tc>
                  <a:txBody>
                    <a:bodyPr/>
                    <a:lstStyle/>
                    <a:p>
                      <a:r>
                        <a:rPr lang="en-US" sz="1200" b="1" dirty="0">
                          <a:solidFill>
                            <a:schemeClr val="tx1"/>
                          </a:solidFill>
                        </a:rPr>
                        <a:t>Shiny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Things</a:t>
                      </a:r>
                      <a:r>
                        <a:rPr lang="en-US" sz="1200" baseline="0" dirty="0">
                          <a:solidFill>
                            <a:schemeClr val="tx1"/>
                          </a:solidFill>
                        </a:rPr>
                        <a:t> are bright and reflect light.</a:t>
                      </a:r>
                      <a:endParaRPr lang="en-US" sz="1200" dirty="0">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2"/>
                  </a:ext>
                </a:extLst>
              </a:tr>
              <a:tr h="286294">
                <a:tc>
                  <a:txBody>
                    <a:bodyPr/>
                    <a:lstStyle/>
                    <a:p>
                      <a:r>
                        <a:rPr lang="en-US" sz="1200" b="1" dirty="0">
                          <a:solidFill>
                            <a:schemeClr val="tx1"/>
                          </a:solidFill>
                        </a:rPr>
                        <a:t>Smooth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No roughness, lumps or holes.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3"/>
                  </a:ext>
                </a:extLst>
              </a:tr>
              <a:tr h="286294">
                <a:tc>
                  <a:txBody>
                    <a:bodyPr/>
                    <a:lstStyle/>
                    <a:p>
                      <a:r>
                        <a:rPr lang="en-US" sz="1200" b="1" dirty="0">
                          <a:solidFill>
                            <a:schemeClr val="tx1"/>
                          </a:solidFill>
                        </a:rPr>
                        <a:t>Soft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Not rough or hard.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4"/>
                  </a:ext>
                </a:extLst>
              </a:tr>
              <a:tr h="286294">
                <a:tc>
                  <a:txBody>
                    <a:bodyPr/>
                    <a:lstStyle/>
                    <a:p>
                      <a:r>
                        <a:rPr lang="en-US" sz="1200" b="1" dirty="0">
                          <a:solidFill>
                            <a:schemeClr val="tx1"/>
                          </a:solidFill>
                        </a:rPr>
                        <a:t>Rigid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Firm and does not bend.</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5"/>
                  </a:ext>
                </a:extLst>
              </a:tr>
              <a:tr h="286294">
                <a:tc>
                  <a:txBody>
                    <a:bodyPr/>
                    <a:lstStyle/>
                    <a:p>
                      <a:r>
                        <a:rPr lang="en-US" sz="1200" b="1" dirty="0">
                          <a:solidFill>
                            <a:schemeClr val="tx1"/>
                          </a:solidFill>
                        </a:rPr>
                        <a:t>Stretchy</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Slightly elastic.</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6"/>
                  </a:ext>
                </a:extLst>
              </a:tr>
              <a:tr h="286294">
                <a:tc>
                  <a:txBody>
                    <a:bodyPr/>
                    <a:lstStyle/>
                    <a:p>
                      <a:r>
                        <a:rPr lang="en-US" sz="1200" b="1" dirty="0">
                          <a:solidFill>
                            <a:schemeClr val="tx1"/>
                          </a:solidFill>
                        </a:rPr>
                        <a:t>Transparent</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Something</a:t>
                      </a:r>
                      <a:r>
                        <a:rPr lang="en-US" sz="1200" baseline="0" dirty="0">
                          <a:solidFill>
                            <a:schemeClr val="tx1"/>
                          </a:solidFill>
                        </a:rPr>
                        <a:t> you can see through.</a:t>
                      </a:r>
                      <a:endParaRPr lang="en-US" sz="1200" dirty="0">
                        <a:solidFill>
                          <a:schemeClr val="tx1"/>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7"/>
                  </a:ext>
                </a:extLst>
              </a:tr>
              <a:tr h="347744">
                <a:tc>
                  <a:txBody>
                    <a:bodyPr/>
                    <a:lstStyle/>
                    <a:p>
                      <a:r>
                        <a:rPr lang="en-US" sz="1200" b="1" dirty="0">
                          <a:solidFill>
                            <a:schemeClr val="tx1"/>
                          </a:solidFill>
                        </a:rPr>
                        <a:t>waterproof</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tc>
                  <a:txBody>
                    <a:bodyPr/>
                    <a:lstStyle/>
                    <a:p>
                      <a:r>
                        <a:rPr lang="en-US" sz="1200" dirty="0">
                          <a:solidFill>
                            <a:schemeClr val="tx1"/>
                          </a:solidFill>
                        </a:rPr>
                        <a:t>A material that does not letter water pass through.</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18"/>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4107800301"/>
              </p:ext>
            </p:extLst>
          </p:nvPr>
        </p:nvGraphicFramePr>
        <p:xfrm>
          <a:off x="4981072" y="4950005"/>
          <a:ext cx="4026403" cy="1828800"/>
        </p:xfrm>
        <a:graphic>
          <a:graphicData uri="http://schemas.openxmlformats.org/drawingml/2006/table">
            <a:tbl>
              <a:tblPr firstRow="1" bandRow="1">
                <a:tableStyleId>{5C22544A-7EE6-4342-B048-85BDC9FD1C3A}</a:tableStyleId>
              </a:tblPr>
              <a:tblGrid>
                <a:gridCol w="4026403">
                  <a:extLst>
                    <a:ext uri="{9D8B030D-6E8A-4147-A177-3AD203B41FA5}">
                      <a16:colId xmlns:a16="http://schemas.microsoft.com/office/drawing/2014/main" val="20000"/>
                    </a:ext>
                  </a:extLst>
                </a:gridCol>
              </a:tblGrid>
              <a:tr h="0">
                <a:tc>
                  <a:txBody>
                    <a:bodyPr/>
                    <a:lstStyle/>
                    <a:p>
                      <a:r>
                        <a:rPr lang="en-US" sz="1200" dirty="0">
                          <a:solidFill>
                            <a:srgbClr val="000000"/>
                          </a:solidFill>
                        </a:rPr>
                        <a:t>Investigate!</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5">
                        <a:lumMod val="40000"/>
                        <a:lumOff val="60000"/>
                      </a:schemeClr>
                    </a:solidFill>
                  </a:tcPr>
                </a:tc>
                <a:extLst>
                  <a:ext uri="{0D108BD9-81ED-4DB2-BD59-A6C34878D82A}">
                    <a16:rowId xmlns:a16="http://schemas.microsoft.com/office/drawing/2014/main" val="10000"/>
                  </a:ext>
                </a:extLst>
              </a:tr>
              <a:tr h="370840">
                <a:tc>
                  <a:txBody>
                    <a:bodyPr/>
                    <a:lstStyle/>
                    <a:p>
                      <a:pPr marL="171450" indent="-171450">
                        <a:buFont typeface="Arial"/>
                        <a:buChar char="•"/>
                      </a:pPr>
                      <a:r>
                        <a:rPr lang="en-US" sz="1200" dirty="0">
                          <a:solidFill>
                            <a:srgbClr val="000000"/>
                          </a:solidFill>
                        </a:rPr>
                        <a:t>How are objects similar/ different based on the materials they are made from?</a:t>
                      </a:r>
                    </a:p>
                    <a:p>
                      <a:pPr marL="171450" indent="-171450">
                        <a:buFont typeface="Arial"/>
                        <a:buChar char="•"/>
                      </a:pPr>
                      <a:r>
                        <a:rPr lang="en-US" sz="1200" dirty="0">
                          <a:solidFill>
                            <a:srgbClr val="000000"/>
                          </a:solidFill>
                        </a:rPr>
                        <a:t>‘We’re going on a materials hunt’ – How</a:t>
                      </a:r>
                      <a:r>
                        <a:rPr lang="en-US" sz="1200" baseline="0" dirty="0">
                          <a:solidFill>
                            <a:srgbClr val="000000"/>
                          </a:solidFill>
                        </a:rPr>
                        <a:t> many materials can you find?</a:t>
                      </a:r>
                    </a:p>
                    <a:p>
                      <a:pPr marL="171450" indent="-171450">
                        <a:buFont typeface="Arial"/>
                        <a:buChar char="•"/>
                      </a:pPr>
                      <a:r>
                        <a:rPr lang="en-US" sz="1200" baseline="0" dirty="0">
                          <a:solidFill>
                            <a:srgbClr val="000000"/>
                          </a:solidFill>
                        </a:rPr>
                        <a:t>What is the best material to fix Mrs. Boyd’s umbrella?</a:t>
                      </a:r>
                    </a:p>
                    <a:p>
                      <a:pPr marL="171450" indent="-171450">
                        <a:buFont typeface="Arial"/>
                        <a:buChar char="•"/>
                      </a:pPr>
                      <a:r>
                        <a:rPr lang="en-US" sz="1200" baseline="0" dirty="0">
                          <a:solidFill>
                            <a:srgbClr val="000000"/>
                          </a:solidFill>
                        </a:rPr>
                        <a:t>What material is the best for making a house for the three little pigs?</a:t>
                      </a:r>
                    </a:p>
                    <a:p>
                      <a:pPr marL="171450" indent="-171450">
                        <a:buFont typeface="Arial"/>
                        <a:buChar char="•"/>
                      </a:pPr>
                      <a:r>
                        <a:rPr lang="en-US" sz="1200" baseline="0" dirty="0">
                          <a:solidFill>
                            <a:srgbClr val="000000"/>
                          </a:solidFill>
                        </a:rPr>
                        <a:t>How can I help my </a:t>
                      </a:r>
                      <a:r>
                        <a:rPr lang="en-US" sz="1200" baseline="0" dirty="0" err="1">
                          <a:solidFill>
                            <a:srgbClr val="000000"/>
                          </a:solidFill>
                        </a:rPr>
                        <a:t>lego</a:t>
                      </a:r>
                      <a:r>
                        <a:rPr lang="en-US" sz="1200" baseline="0" dirty="0">
                          <a:solidFill>
                            <a:srgbClr val="000000"/>
                          </a:solidFill>
                        </a:rPr>
                        <a:t>-man escape from the ice-berg?</a:t>
                      </a:r>
                      <a:endParaRPr lang="en-US" sz="12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
        <p:nvSpPr>
          <p:cNvPr id="35" name="Title 1"/>
          <p:cNvSpPr txBox="1">
            <a:spLocks/>
          </p:cNvSpPr>
          <p:nvPr/>
        </p:nvSpPr>
        <p:spPr>
          <a:xfrm>
            <a:off x="136524" y="98426"/>
            <a:ext cx="2409825" cy="403226"/>
          </a:xfrm>
          <a:prstGeom prst="rect">
            <a:avLst/>
          </a:prstGeom>
          <a:solidFill>
            <a:schemeClr val="accent3">
              <a:lumMod val="40000"/>
              <a:lumOff val="60000"/>
            </a:schemeClr>
          </a:solidFill>
          <a:ln>
            <a:solidFill>
              <a:schemeClr val="tx1"/>
            </a:solidFill>
          </a:ln>
        </p:spPr>
        <p:txBody>
          <a:bodyPr vert="horz" lIns="91440" tIns="45720" rIns="91440" bIns="45720" rtlCol="0" anchor="ct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1200" b="1" dirty="0"/>
              <a:t>Science Y1 - Autumn</a:t>
            </a:r>
          </a:p>
        </p:txBody>
      </p:sp>
      <p:graphicFrame>
        <p:nvGraphicFramePr>
          <p:cNvPr id="11" name="Table 10">
            <a:extLst>
              <a:ext uri="{FF2B5EF4-FFF2-40B4-BE49-F238E27FC236}">
                <a16:creationId xmlns:a16="http://schemas.microsoft.com/office/drawing/2014/main" id="{4A33180D-7DEF-4D82-8CF8-6FD55A4C9ECE}"/>
              </a:ext>
            </a:extLst>
          </p:cNvPr>
          <p:cNvGraphicFramePr>
            <a:graphicFrameLocks noGrp="1"/>
          </p:cNvGraphicFramePr>
          <p:nvPr>
            <p:extLst>
              <p:ext uri="{D42A27DB-BD31-4B8C-83A1-F6EECF244321}">
                <p14:modId xmlns:p14="http://schemas.microsoft.com/office/powerpoint/2010/main" val="2214477571"/>
              </p:ext>
            </p:extLst>
          </p:nvPr>
        </p:nvGraphicFramePr>
        <p:xfrm>
          <a:off x="4981072" y="660570"/>
          <a:ext cx="4026403" cy="1645920"/>
        </p:xfrm>
        <a:graphic>
          <a:graphicData uri="http://schemas.openxmlformats.org/drawingml/2006/table">
            <a:tbl>
              <a:tblPr firstRow="1" bandRow="1">
                <a:tableStyleId>{5C22544A-7EE6-4342-B048-85BDC9FD1C3A}</a:tableStyleId>
              </a:tblPr>
              <a:tblGrid>
                <a:gridCol w="4026403">
                  <a:extLst>
                    <a:ext uri="{9D8B030D-6E8A-4147-A177-3AD203B41FA5}">
                      <a16:colId xmlns:a16="http://schemas.microsoft.com/office/drawing/2014/main" val="20000"/>
                    </a:ext>
                  </a:extLst>
                </a:gridCol>
              </a:tblGrid>
              <a:tr h="0">
                <a:tc>
                  <a:txBody>
                    <a:bodyPr/>
                    <a:lstStyle/>
                    <a:p>
                      <a:r>
                        <a:rPr lang="en-US" sz="1200" dirty="0">
                          <a:solidFill>
                            <a:srgbClr val="000000"/>
                          </a:solidFill>
                        </a:rPr>
                        <a:t>Curriculum links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rgbClr val="FFFF66"/>
                    </a:solidFill>
                  </a:tcPr>
                </a:tc>
                <a:extLst>
                  <a:ext uri="{0D108BD9-81ED-4DB2-BD59-A6C34878D82A}">
                    <a16:rowId xmlns:a16="http://schemas.microsoft.com/office/drawing/2014/main" val="10000"/>
                  </a:ext>
                </a:extLst>
              </a:tr>
              <a:tr h="370840">
                <a:tc>
                  <a:txBody>
                    <a:bodyPr/>
                    <a:lstStyle/>
                    <a:p>
                      <a:pPr marL="171450" indent="-171450">
                        <a:buFont typeface="Arial"/>
                        <a:buChar char="•"/>
                      </a:pPr>
                      <a:r>
                        <a:rPr lang="en-US" sz="1200" dirty="0">
                          <a:solidFill>
                            <a:srgbClr val="000000"/>
                          </a:solidFill>
                        </a:rPr>
                        <a:t>The unit builds on the work describing objects in YR and will provide the foundation for Y2 when they describe in more detail how materials change and uses of different materials.  Materials in covered at a much deeper level again in Y5</a:t>
                      </a:r>
                    </a:p>
                    <a:p>
                      <a:pPr marL="171450" indent="-171450">
                        <a:buFont typeface="Arial"/>
                        <a:buChar char="•"/>
                      </a:pPr>
                      <a:r>
                        <a:rPr lang="en-US" sz="1200" dirty="0">
                          <a:solidFill>
                            <a:srgbClr val="000000"/>
                          </a:solidFill>
                        </a:rPr>
                        <a:t>Materials investigations are linked to the current topic of the class.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graphicFrame>
        <p:nvGraphicFramePr>
          <p:cNvPr id="12" name="Table 11">
            <a:extLst>
              <a:ext uri="{FF2B5EF4-FFF2-40B4-BE49-F238E27FC236}">
                <a16:creationId xmlns:a16="http://schemas.microsoft.com/office/drawing/2014/main" id="{564C95D0-DEAF-484A-A14E-9969817EE2CC}"/>
              </a:ext>
            </a:extLst>
          </p:cNvPr>
          <p:cNvGraphicFramePr>
            <a:graphicFrameLocks noGrp="1"/>
          </p:cNvGraphicFramePr>
          <p:nvPr>
            <p:extLst>
              <p:ext uri="{D42A27DB-BD31-4B8C-83A1-F6EECF244321}">
                <p14:modId xmlns:p14="http://schemas.microsoft.com/office/powerpoint/2010/main" val="674085350"/>
              </p:ext>
            </p:extLst>
          </p:nvPr>
        </p:nvGraphicFramePr>
        <p:xfrm>
          <a:off x="4981072" y="2474932"/>
          <a:ext cx="4026403" cy="2332418"/>
        </p:xfrm>
        <a:graphic>
          <a:graphicData uri="http://schemas.openxmlformats.org/drawingml/2006/table">
            <a:tbl>
              <a:tblPr firstRow="1" bandRow="1">
                <a:tableStyleId>{5C22544A-7EE6-4342-B048-85BDC9FD1C3A}</a:tableStyleId>
              </a:tblPr>
              <a:tblGrid>
                <a:gridCol w="4026403">
                  <a:extLst>
                    <a:ext uri="{9D8B030D-6E8A-4147-A177-3AD203B41FA5}">
                      <a16:colId xmlns:a16="http://schemas.microsoft.com/office/drawing/2014/main" val="20000"/>
                    </a:ext>
                  </a:extLst>
                </a:gridCol>
              </a:tblGrid>
              <a:tr h="318057">
                <a:tc>
                  <a:txBody>
                    <a:bodyPr/>
                    <a:lstStyle/>
                    <a:p>
                      <a:r>
                        <a:rPr lang="en-US" sz="1200" dirty="0">
                          <a:solidFill>
                            <a:srgbClr val="000000"/>
                          </a:solidFill>
                        </a:rPr>
                        <a:t>Famous Scientists and books</a:t>
                      </a: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0"/>
                  </a:ext>
                </a:extLst>
              </a:tr>
              <a:tr h="2014361">
                <a:tc>
                  <a:txBody>
                    <a:bodyPr/>
                    <a:lstStyle/>
                    <a:p>
                      <a:pPr marL="171450" indent="-171450">
                        <a:buFont typeface="Arial"/>
                        <a:buChar char="•"/>
                      </a:pPr>
                      <a:r>
                        <a:rPr lang="en-US" sz="1200" dirty="0">
                          <a:solidFill>
                            <a:srgbClr val="000000"/>
                          </a:solidFill>
                        </a:rPr>
                        <a:t>Charles Macintosh – invented waterproof material used in rain coats.</a:t>
                      </a:r>
                    </a:p>
                    <a:p>
                      <a:pPr marL="171450" indent="-171450">
                        <a:buFont typeface="Arial"/>
                        <a:buChar char="•"/>
                      </a:pPr>
                      <a:endParaRPr lang="en-US" sz="1200" dirty="0">
                        <a:solidFill>
                          <a:srgbClr val="000000"/>
                        </a:solidFill>
                      </a:endParaRPr>
                    </a:p>
                    <a:p>
                      <a:pPr marL="171450" indent="-171450">
                        <a:buFont typeface="Arial"/>
                        <a:buChar char="•"/>
                      </a:pPr>
                      <a:r>
                        <a:rPr lang="en-US" sz="1200" dirty="0">
                          <a:solidFill>
                            <a:srgbClr val="000000"/>
                          </a:solidFill>
                        </a:rPr>
                        <a:t>The three little pigs story links to one of our investigations on materials and their properties.</a:t>
                      </a: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p>
                      <a:pPr marL="171450" indent="-171450">
                        <a:buFont typeface="Arial"/>
                        <a:buChar char="•"/>
                      </a:pPr>
                      <a:endParaRPr lang="en-US" sz="1200" dirty="0">
                        <a:solidFill>
                          <a:srgbClr val="000000"/>
                        </a:solidFill>
                      </a:endParaRPr>
                    </a:p>
                  </a:txBody>
                  <a:tcPr>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pic>
        <p:nvPicPr>
          <p:cNvPr id="13" name="Picture 12">
            <a:extLst>
              <a:ext uri="{FF2B5EF4-FFF2-40B4-BE49-F238E27FC236}">
                <a16:creationId xmlns:a16="http://schemas.microsoft.com/office/drawing/2014/main" id="{28E596DA-C6BB-47E6-9BCE-EF6AB5EFE67F}"/>
              </a:ext>
            </a:extLst>
          </p:cNvPr>
          <p:cNvPicPr>
            <a:picLocks noChangeAspect="1"/>
          </p:cNvPicPr>
          <p:nvPr/>
        </p:nvPicPr>
        <p:blipFill>
          <a:blip r:embed="rId2"/>
          <a:stretch>
            <a:fillRect/>
          </a:stretch>
        </p:blipFill>
        <p:spPr>
          <a:xfrm>
            <a:off x="7435514" y="3548848"/>
            <a:ext cx="1263317" cy="1280944"/>
          </a:xfrm>
          <a:prstGeom prst="rect">
            <a:avLst/>
          </a:prstGeom>
        </p:spPr>
      </p:pic>
    </p:spTree>
    <p:extLst>
      <p:ext uri="{BB962C8B-B14F-4D97-AF65-F5344CB8AC3E}">
        <p14:creationId xmlns:p14="http://schemas.microsoft.com/office/powerpoint/2010/main" val="3111108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430</Words>
  <Application>Microsoft Office PowerPoint</Application>
  <PresentationFormat>On-screen Show (4:3)</PresentationFormat>
  <Paragraphs>75</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Office Theme</vt:lpstr>
      <vt:lpstr>Everyday Materials</vt:lpstr>
      <vt:lpstr>Everyday Materials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Everyday Materials</dc:title>
  <dc:creator>A B</dc:creator>
  <cp:lastModifiedBy>Liz Boyd</cp:lastModifiedBy>
  <cp:revision>15</cp:revision>
  <cp:lastPrinted>2019-08-21T19:36:10Z</cp:lastPrinted>
  <dcterms:created xsi:type="dcterms:W3CDTF">2019-08-21T17:52:21Z</dcterms:created>
  <dcterms:modified xsi:type="dcterms:W3CDTF">2021-06-05T12:20:00Z</dcterms:modified>
</cp:coreProperties>
</file>