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7"/>
  </p:notesMasterIdLst>
  <p:sldIdLst>
    <p:sldId id="260" r:id="rId2"/>
    <p:sldId id="262" r:id="rId3"/>
    <p:sldId id="264" r:id="rId4"/>
    <p:sldId id="263" r:id="rId5"/>
    <p:sldId id="265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E40ECD-5A2B-4AD7-8A55-DCF42E415163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5D0EB-0BF4-4413-ACA9-103B06330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3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5D0EB-0BF4-4413-ACA9-103B0633035F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05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5D0EB-0BF4-4413-ACA9-103B0633035F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05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5D0EB-0BF4-4413-ACA9-103B0633035F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05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5D0EB-0BF4-4413-ACA9-103B0633035F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051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5D0EB-0BF4-4413-ACA9-103B0633035F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05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AC031A7-819F-450F-868B-0BD43E8D7334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C07533D-6C6D-4A42-A58F-7AB553EB32E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functions of the skeleton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51520" y="2976627"/>
            <a:ext cx="8712968" cy="461665"/>
          </a:xfrm>
          <a:prstGeom prst="rect">
            <a:avLst/>
          </a:prstGeom>
          <a:solidFill>
            <a:schemeClr val="accent2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 b="1" dirty="0">
                <a:solidFill>
                  <a:schemeClr val="accent1"/>
                </a:solidFill>
              </a:rPr>
              <a:t>Shape</a:t>
            </a:r>
            <a:r>
              <a:rPr lang="en-GB" altLang="en-US" sz="2400" dirty="0">
                <a:solidFill>
                  <a:schemeClr val="accent1"/>
                </a:solidFill>
              </a:rPr>
              <a:t> </a:t>
            </a:r>
            <a:r>
              <a:rPr lang="en-GB" altLang="en-US" sz="2400" b="0" dirty="0">
                <a:solidFill>
                  <a:schemeClr val="accent1"/>
                </a:solidFill>
              </a:rPr>
              <a:t>– The skeleton gives us our shape </a:t>
            </a:r>
            <a:r>
              <a:rPr lang="en-GB" altLang="en-US" sz="2400" dirty="0">
                <a:solidFill>
                  <a:schemeClr val="accent1"/>
                </a:solidFill>
              </a:rPr>
              <a:t>&amp; </a:t>
            </a:r>
            <a:r>
              <a:rPr lang="en-GB" altLang="en-US" sz="2400" b="0" dirty="0">
                <a:solidFill>
                  <a:schemeClr val="accent1"/>
                </a:solidFill>
              </a:rPr>
              <a:t>determines our size</a:t>
            </a:r>
            <a:r>
              <a:rPr lang="en-GB" altLang="en-US" b="0" dirty="0">
                <a:solidFill>
                  <a:schemeClr val="accent1"/>
                </a:solidFill>
              </a:rPr>
              <a:t>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51520" y="5919663"/>
            <a:ext cx="8712968" cy="461665"/>
          </a:xfrm>
          <a:prstGeom prst="rect">
            <a:avLst/>
          </a:prstGeom>
          <a:solidFill>
            <a:schemeClr val="accent2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 b="1" dirty="0">
                <a:solidFill>
                  <a:schemeClr val="accent1"/>
                </a:solidFill>
              </a:rPr>
              <a:t>Blood cell production </a:t>
            </a:r>
            <a:r>
              <a:rPr lang="en-GB" altLang="en-US" sz="2400" b="0" dirty="0">
                <a:solidFill>
                  <a:schemeClr val="accent1"/>
                </a:solidFill>
              </a:rPr>
              <a:t>– blood cells are made in the bone marrow.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51520" y="4990975"/>
            <a:ext cx="8712968" cy="830997"/>
          </a:xfrm>
          <a:prstGeom prst="rect">
            <a:avLst/>
          </a:prstGeom>
          <a:solidFill>
            <a:schemeClr val="accent2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 b="1" dirty="0">
                <a:solidFill>
                  <a:schemeClr val="accent1"/>
                </a:solidFill>
              </a:rPr>
              <a:t>Movement</a:t>
            </a:r>
            <a:r>
              <a:rPr lang="en-GB" altLang="en-US" sz="2400" b="0" dirty="0">
                <a:solidFill>
                  <a:schemeClr val="accent1"/>
                </a:solidFill>
              </a:rPr>
              <a:t> – The skeleton allows us to move. Muscles are attached to the bones and move them as levers.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51520" y="4062288"/>
            <a:ext cx="8712968" cy="830997"/>
          </a:xfrm>
          <a:prstGeom prst="rect">
            <a:avLst/>
          </a:prstGeom>
          <a:solidFill>
            <a:schemeClr val="accent2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 b="1" dirty="0">
                <a:solidFill>
                  <a:schemeClr val="accent1"/>
                </a:solidFill>
              </a:rPr>
              <a:t>Protection</a:t>
            </a:r>
            <a:r>
              <a:rPr lang="en-GB" altLang="en-US" sz="2400" b="0" dirty="0">
                <a:solidFill>
                  <a:schemeClr val="accent1"/>
                </a:solidFill>
              </a:rPr>
              <a:t> – The skeleton protects delicate parts of the body like the brain and lungs.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251520" y="3513782"/>
            <a:ext cx="8712968" cy="461665"/>
          </a:xfrm>
          <a:prstGeom prst="rect">
            <a:avLst/>
          </a:prstGeom>
          <a:solidFill>
            <a:schemeClr val="accent2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400" b="1" dirty="0">
                <a:solidFill>
                  <a:schemeClr val="accent1"/>
                </a:solidFill>
              </a:rPr>
              <a:t>Support </a:t>
            </a:r>
            <a:r>
              <a:rPr lang="en-GB" altLang="en-US" sz="2400" b="0" dirty="0">
                <a:solidFill>
                  <a:schemeClr val="accent1"/>
                </a:solidFill>
              </a:rPr>
              <a:t>– The skeleton supports muscles and organs.</a:t>
            </a:r>
          </a:p>
        </p:txBody>
      </p:sp>
    </p:spTree>
    <p:extLst>
      <p:ext uri="{BB962C8B-B14F-4D97-AF65-F5344CB8AC3E}">
        <p14:creationId xmlns:p14="http://schemas.microsoft.com/office/powerpoint/2010/main" val="188585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Bones in the body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882011"/>
              </p:ext>
            </p:extLst>
          </p:nvPr>
        </p:nvGraphicFramePr>
        <p:xfrm>
          <a:off x="251520" y="3057996"/>
          <a:ext cx="8712968" cy="324040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178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82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8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782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Skull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Jaw bone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Ulna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Vertebrae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Clavicle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Phalanges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Pelvis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Tibia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Metacarpals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Carpals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Femur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Patella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Sternum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Ribs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Fibula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Metatarsals</a:t>
                      </a:r>
                      <a:endParaRPr lang="en-GB" sz="120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Humerus</a:t>
                      </a:r>
                      <a:endParaRPr lang="en-GB" sz="12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Radius</a:t>
                      </a:r>
                      <a:endParaRPr lang="en-GB" sz="12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Tarsals</a:t>
                      </a:r>
                      <a:endParaRPr lang="en-GB" sz="12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solidFill>
                            <a:schemeClr val="accent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Phalanges</a:t>
                      </a:r>
                      <a:endParaRPr lang="en-GB" sz="1200" dirty="0">
                        <a:solidFill>
                          <a:schemeClr val="accent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8051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The Skeleton</a:t>
            </a:r>
          </a:p>
        </p:txBody>
      </p:sp>
      <p:pic>
        <p:nvPicPr>
          <p:cNvPr id="5" name="Picture 37" descr="SkeletonNorm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567" y="1051768"/>
            <a:ext cx="2928938" cy="568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228655" y="1051768"/>
            <a:ext cx="2663825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bg1"/>
                </a:solidFill>
              </a:rPr>
              <a:t>Cranium (skull)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6301680" y="1628031"/>
            <a:ext cx="1944687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bg1"/>
                </a:solidFill>
              </a:rPr>
              <a:t>Sternum (breast bone)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1043880" y="2337643"/>
            <a:ext cx="1511300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Ribs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884177" y="3625416"/>
            <a:ext cx="1584325" cy="446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2"/>
                </a:solidFill>
                <a:latin typeface="+mj-lt"/>
              </a:rPr>
              <a:t>Pelvis (Hip)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6444555" y="2636093"/>
            <a:ext cx="1511300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Humerus</a:t>
            </a: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6804917" y="3933081"/>
            <a:ext cx="1511300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Ulna</a:t>
            </a: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7381180" y="3285381"/>
            <a:ext cx="1511300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Radius</a:t>
            </a:r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6373117" y="5085606"/>
            <a:ext cx="1511300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Femur</a:t>
            </a: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1259780" y="4509343"/>
            <a:ext cx="1728787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Patella (knee cap)</a:t>
            </a: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1836042" y="5444381"/>
            <a:ext cx="1511300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Tibia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1259780" y="5949206"/>
            <a:ext cx="1511300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2"/>
                </a:solidFill>
              </a:rPr>
              <a:t>Fibula</a:t>
            </a:r>
          </a:p>
        </p:txBody>
      </p:sp>
      <p:sp>
        <p:nvSpPr>
          <p:cNvPr id="17" name="Text Box 21"/>
          <p:cNvSpPr txBox="1">
            <a:spLocks noChangeArrowheads="1"/>
          </p:cNvSpPr>
          <p:nvPr/>
        </p:nvSpPr>
        <p:spPr bwMode="auto">
          <a:xfrm>
            <a:off x="1042566" y="1268760"/>
            <a:ext cx="1873250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bg1"/>
                </a:solidFill>
              </a:rPr>
              <a:t>Clavicle </a:t>
            </a:r>
            <a:r>
              <a:rPr lang="en-GB" altLang="en-US" sz="2300" b="1" dirty="0"/>
              <a:t>(collar bone)</a:t>
            </a:r>
          </a:p>
        </p:txBody>
      </p:sp>
      <p:sp>
        <p:nvSpPr>
          <p:cNvPr id="18" name="Line 22"/>
          <p:cNvSpPr>
            <a:spLocks noChangeShapeType="1"/>
          </p:cNvSpPr>
          <p:nvPr/>
        </p:nvSpPr>
        <p:spPr bwMode="auto">
          <a:xfrm>
            <a:off x="2340867" y="4796681"/>
            <a:ext cx="1943100" cy="3603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19" name="Line 25"/>
          <p:cNvSpPr>
            <a:spLocks noChangeShapeType="1"/>
          </p:cNvSpPr>
          <p:nvPr/>
        </p:nvSpPr>
        <p:spPr bwMode="auto">
          <a:xfrm flipV="1">
            <a:off x="2628205" y="5372943"/>
            <a:ext cx="1655762" cy="2873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0" name="Line 26"/>
          <p:cNvSpPr>
            <a:spLocks noChangeShapeType="1"/>
          </p:cNvSpPr>
          <p:nvPr/>
        </p:nvSpPr>
        <p:spPr bwMode="auto">
          <a:xfrm flipV="1">
            <a:off x="2267842" y="5733306"/>
            <a:ext cx="1944688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1" name="Line 24"/>
          <p:cNvSpPr>
            <a:spLocks noChangeShapeType="1"/>
          </p:cNvSpPr>
          <p:nvPr/>
        </p:nvSpPr>
        <p:spPr bwMode="auto">
          <a:xfrm flipH="1" flipV="1">
            <a:off x="4717355" y="4725243"/>
            <a:ext cx="1584325" cy="5032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2" name="Line 28"/>
          <p:cNvSpPr>
            <a:spLocks noChangeShapeType="1"/>
          </p:cNvSpPr>
          <p:nvPr/>
        </p:nvSpPr>
        <p:spPr bwMode="auto">
          <a:xfrm flipV="1">
            <a:off x="1836042" y="2564656"/>
            <a:ext cx="2305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3" name="Line 29"/>
          <p:cNvSpPr>
            <a:spLocks noChangeShapeType="1"/>
          </p:cNvSpPr>
          <p:nvPr/>
        </p:nvSpPr>
        <p:spPr bwMode="auto">
          <a:xfrm flipH="1">
            <a:off x="4428430" y="1916956"/>
            <a:ext cx="1944687" cy="5762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4" name="Line 30"/>
          <p:cNvSpPr>
            <a:spLocks noChangeShapeType="1"/>
          </p:cNvSpPr>
          <p:nvPr/>
        </p:nvSpPr>
        <p:spPr bwMode="auto">
          <a:xfrm flipH="1">
            <a:off x="4644330" y="1340693"/>
            <a:ext cx="16573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5" name="Line 32"/>
          <p:cNvSpPr>
            <a:spLocks noChangeShapeType="1"/>
          </p:cNvSpPr>
          <p:nvPr/>
        </p:nvSpPr>
        <p:spPr bwMode="auto">
          <a:xfrm flipV="1">
            <a:off x="2340867" y="3428256"/>
            <a:ext cx="1871663" cy="42029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6" name="Line 33"/>
          <p:cNvSpPr>
            <a:spLocks noChangeShapeType="1"/>
          </p:cNvSpPr>
          <p:nvPr/>
        </p:nvSpPr>
        <p:spPr bwMode="auto">
          <a:xfrm>
            <a:off x="2267842" y="1628031"/>
            <a:ext cx="1800225" cy="3603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7" name="Line 34"/>
          <p:cNvSpPr>
            <a:spLocks noChangeShapeType="1"/>
          </p:cNvSpPr>
          <p:nvPr/>
        </p:nvSpPr>
        <p:spPr bwMode="auto">
          <a:xfrm flipH="1">
            <a:off x="5365055" y="3499693"/>
            <a:ext cx="2016125" cy="15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8" name="Line 35"/>
          <p:cNvSpPr>
            <a:spLocks noChangeShapeType="1"/>
          </p:cNvSpPr>
          <p:nvPr/>
        </p:nvSpPr>
        <p:spPr bwMode="auto">
          <a:xfrm flipH="1" flipV="1">
            <a:off x="5293617" y="3644156"/>
            <a:ext cx="1584325" cy="5032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29" name="Line 36"/>
          <p:cNvSpPr>
            <a:spLocks noChangeShapeType="1"/>
          </p:cNvSpPr>
          <p:nvPr/>
        </p:nvSpPr>
        <p:spPr bwMode="auto">
          <a:xfrm flipH="1" flipV="1">
            <a:off x="5076130" y="2564656"/>
            <a:ext cx="1368425" cy="2873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31" name="Line 32"/>
          <p:cNvSpPr>
            <a:spLocks noChangeShapeType="1"/>
          </p:cNvSpPr>
          <p:nvPr/>
        </p:nvSpPr>
        <p:spPr bwMode="auto">
          <a:xfrm>
            <a:off x="2771080" y="3079006"/>
            <a:ext cx="1727200" cy="730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32" name="Text Box 11"/>
          <p:cNvSpPr txBox="1">
            <a:spLocks noChangeArrowheads="1"/>
          </p:cNvSpPr>
          <p:nvPr/>
        </p:nvSpPr>
        <p:spPr bwMode="auto">
          <a:xfrm>
            <a:off x="1331491" y="2851993"/>
            <a:ext cx="1584325" cy="446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2"/>
                </a:solidFill>
                <a:latin typeface="+mj-lt"/>
              </a:rPr>
              <a:t>Vertebrae</a:t>
            </a:r>
          </a:p>
        </p:txBody>
      </p:sp>
    </p:spTree>
    <p:extLst>
      <p:ext uri="{BB962C8B-B14F-4D97-AF65-F5344CB8AC3E}">
        <p14:creationId xmlns:p14="http://schemas.microsoft.com/office/powerpoint/2010/main" val="59747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1" y="2276872"/>
            <a:ext cx="8784977" cy="4320480"/>
          </a:xfrm>
          <a:solidFill>
            <a:schemeClr val="bg1">
              <a:alpha val="7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detail</a:t>
            </a:r>
          </a:p>
        </p:txBody>
      </p:sp>
      <p:pic>
        <p:nvPicPr>
          <p:cNvPr id="4" name="Picture 17" descr="foot bon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654" y="4863926"/>
            <a:ext cx="1714500" cy="194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1"/>
          <p:cNvSpPr txBox="1">
            <a:spLocks noChangeArrowheads="1"/>
          </p:cNvSpPr>
          <p:nvPr/>
        </p:nvSpPr>
        <p:spPr bwMode="auto">
          <a:xfrm>
            <a:off x="4934743" y="6263306"/>
            <a:ext cx="1584325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2"/>
                </a:solidFill>
              </a:rPr>
              <a:t>Phalanges</a:t>
            </a:r>
          </a:p>
        </p:txBody>
      </p:sp>
      <p:sp>
        <p:nvSpPr>
          <p:cNvPr id="6" name="Text Box 23"/>
          <p:cNvSpPr txBox="1">
            <a:spLocks noChangeArrowheads="1"/>
          </p:cNvSpPr>
          <p:nvPr/>
        </p:nvSpPr>
        <p:spPr bwMode="auto">
          <a:xfrm>
            <a:off x="396429" y="5511626"/>
            <a:ext cx="2233613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2"/>
                </a:solidFill>
              </a:rPr>
              <a:t>Tarsals</a:t>
            </a:r>
          </a:p>
        </p:txBody>
      </p:sp>
      <p:sp>
        <p:nvSpPr>
          <p:cNvPr id="7" name="Text Box 24"/>
          <p:cNvSpPr txBox="1">
            <a:spLocks noChangeArrowheads="1"/>
          </p:cNvSpPr>
          <p:nvPr/>
        </p:nvSpPr>
        <p:spPr bwMode="auto">
          <a:xfrm>
            <a:off x="107504" y="6303788"/>
            <a:ext cx="2233613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2"/>
                </a:solidFill>
              </a:rPr>
              <a:t>Metatarsals</a:t>
            </a:r>
          </a:p>
        </p:txBody>
      </p:sp>
      <p:sp>
        <p:nvSpPr>
          <p:cNvPr id="8" name="Line 27"/>
          <p:cNvSpPr>
            <a:spLocks noChangeShapeType="1"/>
          </p:cNvSpPr>
          <p:nvPr/>
        </p:nvSpPr>
        <p:spPr bwMode="auto">
          <a:xfrm>
            <a:off x="1475929" y="5800551"/>
            <a:ext cx="1223963" cy="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" name="Line 28"/>
          <p:cNvSpPr>
            <a:spLocks noChangeShapeType="1"/>
          </p:cNvSpPr>
          <p:nvPr/>
        </p:nvSpPr>
        <p:spPr bwMode="auto">
          <a:xfrm flipV="1">
            <a:off x="1764854" y="6232351"/>
            <a:ext cx="1079500" cy="287337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" name="Line 31"/>
          <p:cNvSpPr>
            <a:spLocks noChangeShapeType="1"/>
          </p:cNvSpPr>
          <p:nvPr/>
        </p:nvSpPr>
        <p:spPr bwMode="auto">
          <a:xfrm flipH="1" flipV="1">
            <a:off x="3565079" y="6376813"/>
            <a:ext cx="1295400" cy="21590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" name="Text Box 32"/>
          <p:cNvSpPr txBox="1">
            <a:spLocks noChangeArrowheads="1"/>
          </p:cNvSpPr>
          <p:nvPr/>
        </p:nvSpPr>
        <p:spPr bwMode="auto">
          <a:xfrm>
            <a:off x="3060254" y="4792488"/>
            <a:ext cx="107950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b="1" dirty="0">
                <a:solidFill>
                  <a:schemeClr val="accent2"/>
                </a:solidFill>
              </a:rPr>
              <a:t>FOOT</a:t>
            </a:r>
          </a:p>
        </p:txBody>
      </p:sp>
      <p:pic>
        <p:nvPicPr>
          <p:cNvPr id="12" name="Picture 11" descr="Hand bones(MX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687" y="2649409"/>
            <a:ext cx="1895475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7308105" y="2841947"/>
            <a:ext cx="2233613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Carpals</a:t>
            </a:r>
          </a:p>
        </p:txBody>
      </p:sp>
      <p:sp>
        <p:nvSpPr>
          <p:cNvPr id="14" name="Text Box 20"/>
          <p:cNvSpPr txBox="1">
            <a:spLocks noChangeArrowheads="1"/>
          </p:cNvSpPr>
          <p:nvPr/>
        </p:nvSpPr>
        <p:spPr bwMode="auto">
          <a:xfrm>
            <a:off x="4876356" y="4211509"/>
            <a:ext cx="2233612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2"/>
                </a:solidFill>
              </a:rPr>
              <a:t>Metacarpals</a:t>
            </a:r>
          </a:p>
        </p:txBody>
      </p:sp>
      <p:sp>
        <p:nvSpPr>
          <p:cNvPr id="15" name="Text Box 21"/>
          <p:cNvSpPr txBox="1">
            <a:spLocks noChangeArrowheads="1"/>
          </p:cNvSpPr>
          <p:nvPr/>
        </p:nvSpPr>
        <p:spPr bwMode="auto">
          <a:xfrm>
            <a:off x="6265862" y="6178421"/>
            <a:ext cx="1584325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300" b="1">
                <a:solidFill>
                  <a:schemeClr val="accent2"/>
                </a:solidFill>
              </a:rPr>
              <a:t>Phalanges</a:t>
            </a:r>
          </a:p>
        </p:txBody>
      </p:sp>
      <p:sp>
        <p:nvSpPr>
          <p:cNvPr id="16" name="Line 29"/>
          <p:cNvSpPr>
            <a:spLocks noChangeShapeType="1"/>
          </p:cNvSpPr>
          <p:nvPr/>
        </p:nvSpPr>
        <p:spPr bwMode="auto">
          <a:xfrm flipV="1">
            <a:off x="6842125" y="4809996"/>
            <a:ext cx="647700" cy="1439863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17" name="Line 30"/>
          <p:cNvSpPr>
            <a:spLocks noChangeShapeType="1"/>
          </p:cNvSpPr>
          <p:nvPr/>
        </p:nvSpPr>
        <p:spPr bwMode="auto">
          <a:xfrm flipV="1">
            <a:off x="7058025" y="5313234"/>
            <a:ext cx="720725" cy="936625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GB" b="1">
              <a:solidFill>
                <a:schemeClr val="accent2"/>
              </a:solidFill>
            </a:endParaRPr>
          </a:p>
        </p:txBody>
      </p:sp>
      <p:sp>
        <p:nvSpPr>
          <p:cNvPr id="18" name="Text Box 33"/>
          <p:cNvSpPr txBox="1">
            <a:spLocks noChangeArrowheads="1"/>
          </p:cNvSpPr>
          <p:nvPr/>
        </p:nvSpPr>
        <p:spPr bwMode="auto">
          <a:xfrm>
            <a:off x="7634287" y="2362071"/>
            <a:ext cx="107950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b="1" dirty="0">
                <a:solidFill>
                  <a:schemeClr val="accent2"/>
                </a:solidFill>
              </a:rPr>
              <a:t>HAND</a:t>
            </a:r>
          </a:p>
        </p:txBody>
      </p:sp>
      <p:sp>
        <p:nvSpPr>
          <p:cNvPr id="19" name="Line 25"/>
          <p:cNvSpPr>
            <a:spLocks noChangeShapeType="1"/>
          </p:cNvSpPr>
          <p:nvPr/>
        </p:nvSpPr>
        <p:spPr bwMode="auto">
          <a:xfrm flipH="1">
            <a:off x="7884367" y="3184266"/>
            <a:ext cx="540543" cy="316493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" name="Line 26"/>
          <p:cNvSpPr>
            <a:spLocks noChangeShapeType="1"/>
          </p:cNvSpPr>
          <p:nvPr/>
        </p:nvSpPr>
        <p:spPr bwMode="auto">
          <a:xfrm flipV="1">
            <a:off x="6770687" y="4150047"/>
            <a:ext cx="1113681" cy="282918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3000381" y="2140615"/>
            <a:ext cx="4176713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1"/>
                </a:solidFill>
              </a:rPr>
              <a:t>Scapula (shoulder blade)</a:t>
            </a: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2978281" y="2962811"/>
            <a:ext cx="3671888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300" b="1" dirty="0">
                <a:solidFill>
                  <a:schemeClr val="accent1"/>
                </a:solidFill>
              </a:rPr>
              <a:t>Vertebral column (spine)</a:t>
            </a:r>
          </a:p>
        </p:txBody>
      </p:sp>
      <p:pic>
        <p:nvPicPr>
          <p:cNvPr id="23" name="Picture 13" descr="SkeletonBackZo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3152775" cy="416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Line 14"/>
          <p:cNvSpPr>
            <a:spLocks noChangeShapeType="1"/>
          </p:cNvSpPr>
          <p:nvPr/>
        </p:nvSpPr>
        <p:spPr bwMode="auto">
          <a:xfrm flipH="1" flipV="1">
            <a:off x="2339975" y="2205038"/>
            <a:ext cx="720279" cy="157033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1"/>
              </a:solidFill>
            </a:endParaRPr>
          </a:p>
        </p:txBody>
      </p:sp>
      <p:sp>
        <p:nvSpPr>
          <p:cNvPr id="25" name="Line 15"/>
          <p:cNvSpPr>
            <a:spLocks noChangeShapeType="1"/>
          </p:cNvSpPr>
          <p:nvPr/>
        </p:nvSpPr>
        <p:spPr bwMode="auto">
          <a:xfrm flipH="1" flipV="1">
            <a:off x="1908175" y="2563813"/>
            <a:ext cx="1295673" cy="451514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762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1" y="2276872"/>
            <a:ext cx="8784977" cy="4320480"/>
          </a:xfrm>
          <a:solidFill>
            <a:schemeClr val="bg1">
              <a:alpha val="7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bones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991525"/>
              </p:ext>
            </p:extLst>
          </p:nvPr>
        </p:nvGraphicFramePr>
        <p:xfrm>
          <a:off x="323528" y="2636912"/>
          <a:ext cx="8568952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2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22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2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22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LONG BONES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SHORT BONES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FLAT BONES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IRREGULAR</a:t>
                      </a:r>
                      <a:r>
                        <a:rPr lang="en-GB" sz="2400" b="1" baseline="0" dirty="0"/>
                        <a:t> BONES</a:t>
                      </a:r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/>
                        <a:t>Long</a:t>
                      </a:r>
                      <a:r>
                        <a:rPr lang="en-GB" sz="2400" b="0" baseline="0" dirty="0"/>
                        <a:t> in size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baseline="0" dirty="0"/>
                        <a:t>Act as levers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/>
                        <a:t>Light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/>
                        <a:t>Strong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GB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/>
                        <a:t>Protection of delicate areas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/>
                        <a:t>Areas of muscle attachment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/>
                        <a:t>Specially shaped for a particular function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accent1"/>
                          </a:solidFill>
                        </a:rPr>
                        <a:t>Femur</a:t>
                      </a:r>
                      <a:r>
                        <a:rPr lang="en-GB" sz="2800" b="1" baseline="0" dirty="0">
                          <a:solidFill>
                            <a:schemeClr val="accent1"/>
                          </a:solidFill>
                        </a:rPr>
                        <a:t> (leg)</a:t>
                      </a:r>
                      <a:endParaRPr lang="en-GB" sz="2800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accent1"/>
                          </a:solidFill>
                        </a:rPr>
                        <a:t>Tarsals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accent1"/>
                          </a:solidFill>
                        </a:rPr>
                        <a:t>Cranium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accent1"/>
                          </a:solidFill>
                        </a:rPr>
                        <a:t>Patella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79983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Custom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832B21"/>
      </a:accent1>
      <a:accent2>
        <a:srgbClr val="832B21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509</TotalTime>
  <Words>200</Words>
  <Application>Microsoft Office PowerPoint</Application>
  <PresentationFormat>On-screen Show (4:3)</PresentationFormat>
  <Paragraphs>73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Symbol</vt:lpstr>
      <vt:lpstr>Waveform</vt:lpstr>
      <vt:lpstr>The functions of the skeleton</vt:lpstr>
      <vt:lpstr>Bones in the body</vt:lpstr>
      <vt:lpstr>The Skeleton</vt:lpstr>
      <vt:lpstr>In detail</vt:lpstr>
      <vt:lpstr>Types of bones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L1 Bones, muscles and joints</dc:title>
  <dc:creator>jdudbridge@klbschool.org.uk</dc:creator>
  <cp:lastModifiedBy>Carrie D</cp:lastModifiedBy>
  <cp:revision>35</cp:revision>
  <dcterms:created xsi:type="dcterms:W3CDTF">2013-10-28T16:22:46Z</dcterms:created>
  <dcterms:modified xsi:type="dcterms:W3CDTF">2020-04-16T17:04:58Z</dcterms:modified>
</cp:coreProperties>
</file>