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6" r:id="rId2"/>
    <p:sldId id="256" r:id="rId3"/>
    <p:sldId id="257" r:id="rId4"/>
    <p:sldId id="258" r:id="rId5"/>
    <p:sldId id="259" r:id="rId6"/>
    <p:sldId id="260" r:id="rId7"/>
    <p:sldId id="261" r:id="rId8"/>
    <p:sldId id="262" r:id="rId9"/>
    <p:sldId id="263" r:id="rId10"/>
    <p:sldId id="267" r:id="rId11"/>
    <p:sldId id="265" r:id="rId12"/>
    <p:sldId id="264"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3F3F3"/>
    <a:srgbClr val="E6FAF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294" autoAdjust="0"/>
    <p:restoredTop sz="94660"/>
  </p:normalViewPr>
  <p:slideViewPr>
    <p:cSldViewPr snapToGrid="0">
      <p:cViewPr varScale="1">
        <p:scale>
          <a:sx n="60" d="100"/>
          <a:sy n="60" d="100"/>
        </p:scale>
        <p:origin x="102" y="360"/>
      </p:cViewPr>
      <p:guideLst>
        <p:guide orient="horz" pos="2160"/>
        <p:guide pos="3840"/>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E5AE66B0-13E2-438D-BBFE-23735A528EB0}" type="datetimeFigureOut">
              <a:rPr lang="en-GB" smtClean="0"/>
              <a:pPr/>
              <a:t>12/06/2020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26583EB-2B8A-4211-8D43-5CDD771B6551}" type="slidenum">
              <a:rPr lang="en-GB" smtClean="0"/>
              <a:pPr/>
              <a:t>‹#›</a:t>
            </a:fld>
            <a:endParaRPr lang="en-GB"/>
          </a:p>
        </p:txBody>
      </p:sp>
    </p:spTree>
    <p:extLst>
      <p:ext uri="{BB962C8B-B14F-4D97-AF65-F5344CB8AC3E}">
        <p14:creationId xmlns:p14="http://schemas.microsoft.com/office/powerpoint/2010/main" val="7082777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5AE66B0-13E2-438D-BBFE-23735A528EB0}" type="datetimeFigureOut">
              <a:rPr lang="en-GB" smtClean="0"/>
              <a:pPr/>
              <a:t>12/06/2020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26583EB-2B8A-4211-8D43-5CDD771B6551}" type="slidenum">
              <a:rPr lang="en-GB" smtClean="0"/>
              <a:pPr/>
              <a:t>‹#›</a:t>
            </a:fld>
            <a:endParaRPr lang="en-GB"/>
          </a:p>
        </p:txBody>
      </p:sp>
    </p:spTree>
    <p:extLst>
      <p:ext uri="{BB962C8B-B14F-4D97-AF65-F5344CB8AC3E}">
        <p14:creationId xmlns:p14="http://schemas.microsoft.com/office/powerpoint/2010/main" val="9321322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5AE66B0-13E2-438D-BBFE-23735A528EB0}" type="datetimeFigureOut">
              <a:rPr lang="en-GB" smtClean="0"/>
              <a:pPr/>
              <a:t>12/06/2020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26583EB-2B8A-4211-8D43-5CDD771B6551}" type="slidenum">
              <a:rPr lang="en-GB" smtClean="0"/>
              <a:pPr/>
              <a:t>‹#›</a:t>
            </a:fld>
            <a:endParaRPr lang="en-GB"/>
          </a:p>
        </p:txBody>
      </p:sp>
    </p:spTree>
    <p:extLst>
      <p:ext uri="{BB962C8B-B14F-4D97-AF65-F5344CB8AC3E}">
        <p14:creationId xmlns:p14="http://schemas.microsoft.com/office/powerpoint/2010/main" val="20328533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E5AE66B0-13E2-438D-BBFE-23735A528EB0}" type="datetimeFigureOut">
              <a:rPr lang="en-GB" smtClean="0"/>
              <a:pPr/>
              <a:t>12/06/2020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26583EB-2B8A-4211-8D43-5CDD771B6551}" type="slidenum">
              <a:rPr lang="en-GB" smtClean="0"/>
              <a:pPr/>
              <a:t>‹#›</a:t>
            </a:fld>
            <a:endParaRPr lang="en-GB"/>
          </a:p>
        </p:txBody>
      </p:sp>
    </p:spTree>
    <p:extLst>
      <p:ext uri="{BB962C8B-B14F-4D97-AF65-F5344CB8AC3E}">
        <p14:creationId xmlns:p14="http://schemas.microsoft.com/office/powerpoint/2010/main" val="6541071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E5AE66B0-13E2-438D-BBFE-23735A528EB0}" type="datetimeFigureOut">
              <a:rPr lang="en-GB" smtClean="0"/>
              <a:pPr/>
              <a:t>12/06/2020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26583EB-2B8A-4211-8D43-5CDD771B6551}" type="slidenum">
              <a:rPr lang="en-GB" smtClean="0"/>
              <a:pPr/>
              <a:t>‹#›</a:t>
            </a:fld>
            <a:endParaRPr lang="en-GB"/>
          </a:p>
        </p:txBody>
      </p:sp>
    </p:spTree>
    <p:extLst>
      <p:ext uri="{BB962C8B-B14F-4D97-AF65-F5344CB8AC3E}">
        <p14:creationId xmlns:p14="http://schemas.microsoft.com/office/powerpoint/2010/main" val="36924434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E5AE66B0-13E2-438D-BBFE-23735A528EB0}" type="datetimeFigureOut">
              <a:rPr lang="en-GB" smtClean="0"/>
              <a:pPr/>
              <a:t>12/06/2020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26583EB-2B8A-4211-8D43-5CDD771B6551}" type="slidenum">
              <a:rPr lang="en-GB" smtClean="0"/>
              <a:pPr/>
              <a:t>‹#›</a:t>
            </a:fld>
            <a:endParaRPr lang="en-GB"/>
          </a:p>
        </p:txBody>
      </p:sp>
    </p:spTree>
    <p:extLst>
      <p:ext uri="{BB962C8B-B14F-4D97-AF65-F5344CB8AC3E}">
        <p14:creationId xmlns:p14="http://schemas.microsoft.com/office/powerpoint/2010/main" val="30941094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5AE66B0-13E2-438D-BBFE-23735A528EB0}" type="datetimeFigureOut">
              <a:rPr lang="en-GB" smtClean="0"/>
              <a:pPr/>
              <a:t>12/06/2020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26583EB-2B8A-4211-8D43-5CDD771B6551}" type="slidenum">
              <a:rPr lang="en-GB" smtClean="0"/>
              <a:pPr/>
              <a:t>‹#›</a:t>
            </a:fld>
            <a:endParaRPr lang="en-GB"/>
          </a:p>
        </p:txBody>
      </p:sp>
    </p:spTree>
    <p:extLst>
      <p:ext uri="{BB962C8B-B14F-4D97-AF65-F5344CB8AC3E}">
        <p14:creationId xmlns:p14="http://schemas.microsoft.com/office/powerpoint/2010/main" val="10209870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E5AE66B0-13E2-438D-BBFE-23735A528EB0}" type="datetimeFigureOut">
              <a:rPr lang="en-GB" smtClean="0"/>
              <a:pPr/>
              <a:t>12/06/2020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26583EB-2B8A-4211-8D43-5CDD771B6551}" type="slidenum">
              <a:rPr lang="en-GB" smtClean="0"/>
              <a:pPr/>
              <a:t>‹#›</a:t>
            </a:fld>
            <a:endParaRPr lang="en-GB"/>
          </a:p>
        </p:txBody>
      </p:sp>
    </p:spTree>
    <p:extLst>
      <p:ext uri="{BB962C8B-B14F-4D97-AF65-F5344CB8AC3E}">
        <p14:creationId xmlns:p14="http://schemas.microsoft.com/office/powerpoint/2010/main" val="1300297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E5AE66B0-13E2-438D-BBFE-23735A528EB0}" type="datetimeFigureOut">
              <a:rPr lang="en-GB" smtClean="0"/>
              <a:pPr/>
              <a:t>12/06/2020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26583EB-2B8A-4211-8D43-5CDD771B6551}" type="slidenum">
              <a:rPr lang="en-GB" smtClean="0"/>
              <a:pPr/>
              <a:t>‹#›</a:t>
            </a:fld>
            <a:endParaRPr lang="en-GB"/>
          </a:p>
        </p:txBody>
      </p:sp>
    </p:spTree>
    <p:extLst>
      <p:ext uri="{BB962C8B-B14F-4D97-AF65-F5344CB8AC3E}">
        <p14:creationId xmlns:p14="http://schemas.microsoft.com/office/powerpoint/2010/main" val="33007400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5AE66B0-13E2-438D-BBFE-23735A528EB0}" type="datetimeFigureOut">
              <a:rPr lang="en-GB" smtClean="0"/>
              <a:pPr/>
              <a:t>12/06/2020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26583EB-2B8A-4211-8D43-5CDD771B6551}" type="slidenum">
              <a:rPr lang="en-GB" smtClean="0"/>
              <a:pPr/>
              <a:t>‹#›</a:t>
            </a:fld>
            <a:endParaRPr lang="en-GB"/>
          </a:p>
        </p:txBody>
      </p:sp>
    </p:spTree>
    <p:extLst>
      <p:ext uri="{BB962C8B-B14F-4D97-AF65-F5344CB8AC3E}">
        <p14:creationId xmlns:p14="http://schemas.microsoft.com/office/powerpoint/2010/main" val="16860061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5AE66B0-13E2-438D-BBFE-23735A528EB0}" type="datetimeFigureOut">
              <a:rPr lang="en-GB" smtClean="0"/>
              <a:pPr/>
              <a:t>12/06/2020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26583EB-2B8A-4211-8D43-5CDD771B6551}" type="slidenum">
              <a:rPr lang="en-GB" smtClean="0"/>
              <a:pPr/>
              <a:t>‹#›</a:t>
            </a:fld>
            <a:endParaRPr lang="en-GB"/>
          </a:p>
        </p:txBody>
      </p:sp>
    </p:spTree>
    <p:extLst>
      <p:ext uri="{BB962C8B-B14F-4D97-AF65-F5344CB8AC3E}">
        <p14:creationId xmlns:p14="http://schemas.microsoft.com/office/powerpoint/2010/main" val="15685058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3F3F3"/>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5AE66B0-13E2-438D-BBFE-23735A528EB0}" type="datetimeFigureOut">
              <a:rPr lang="en-GB" smtClean="0"/>
              <a:pPr/>
              <a:t>12/06/2020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26583EB-2B8A-4211-8D43-5CDD771B6551}" type="slidenum">
              <a:rPr lang="en-GB" smtClean="0"/>
              <a:pPr/>
              <a:t>‹#›</a:t>
            </a:fld>
            <a:endParaRPr lang="en-GB"/>
          </a:p>
        </p:txBody>
      </p:sp>
    </p:spTree>
    <p:extLst>
      <p:ext uri="{BB962C8B-B14F-4D97-AF65-F5344CB8AC3E}">
        <p14:creationId xmlns:p14="http://schemas.microsoft.com/office/powerpoint/2010/main" val="91272639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www.bbc.co.uk/education/clips/zpqcfrd" TargetMode="Externa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7" Type="http://schemas.openxmlformats.org/officeDocument/2006/relationships/image" Target="../media/image15.jpeg"/><Relationship Id="rId2" Type="http://schemas.openxmlformats.org/officeDocument/2006/relationships/image" Target="../media/image10.jpeg"/><Relationship Id="rId1" Type="http://schemas.openxmlformats.org/officeDocument/2006/relationships/slideLayout" Target="../slideLayouts/slideLayout7.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g"/></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7" Type="http://schemas.openxmlformats.org/officeDocument/2006/relationships/image" Target="../media/image15.jpeg"/><Relationship Id="rId2" Type="http://schemas.openxmlformats.org/officeDocument/2006/relationships/image" Target="../media/image10.jpeg"/><Relationship Id="rId1" Type="http://schemas.openxmlformats.org/officeDocument/2006/relationships/slideLayout" Target="../slideLayouts/slideLayout7.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txBox="1">
            <a:spLocks noGrp="1"/>
          </p:cNvSpPr>
          <p:nvPr>
            <p:ph idx="1"/>
          </p:nvPr>
        </p:nvSpPr>
        <p:spPr>
          <a:xfrm>
            <a:off x="4163562" y="1574324"/>
            <a:ext cx="3971636" cy="2707408"/>
          </a:xfrm>
          <a:prstGeom prst="rect">
            <a:avLst/>
          </a:prstGeom>
          <a:noFill/>
        </p:spPr>
        <p:txBody>
          <a:bodyPr wrap="square" rtlCol="0">
            <a:spAutoFit/>
          </a:bodyPr>
          <a:lstStyle/>
          <a:p>
            <a:pPr marL="0" indent="0" algn="ctr">
              <a:buNone/>
            </a:pPr>
            <a:r>
              <a:rPr lang="en-GB" sz="1500" b="1" dirty="0">
                <a:solidFill>
                  <a:srgbClr val="FF0000"/>
                </a:solidFill>
              </a:rPr>
              <a:t>Science - Year </a:t>
            </a:r>
            <a:r>
              <a:rPr lang="en-GB" sz="1500" b="1" dirty="0" smtClean="0">
                <a:solidFill>
                  <a:srgbClr val="FF0000"/>
                </a:solidFill>
              </a:rPr>
              <a:t>4</a:t>
            </a:r>
            <a:endParaRPr lang="en-GB" sz="1500" b="1" dirty="0">
              <a:solidFill>
                <a:srgbClr val="FF0000"/>
              </a:solidFill>
            </a:endParaRPr>
          </a:p>
          <a:p>
            <a:pPr marL="0" indent="0" algn="ctr">
              <a:buNone/>
            </a:pPr>
            <a:endParaRPr lang="en-GB" sz="1350" dirty="0"/>
          </a:p>
          <a:p>
            <a:pPr marL="0" indent="0" algn="ctr">
              <a:buNone/>
            </a:pPr>
            <a:r>
              <a:rPr lang="en-GB" sz="1350" dirty="0" smtClean="0"/>
              <a:t>Living Things &amp; their Habitats – </a:t>
            </a:r>
            <a:r>
              <a:rPr lang="en-GB" sz="1350" dirty="0"/>
              <a:t>Block </a:t>
            </a:r>
            <a:r>
              <a:rPr lang="en-GB" sz="1350" dirty="0" smtClean="0"/>
              <a:t>4LvH</a:t>
            </a:r>
            <a:endParaRPr lang="en-GB" sz="1350" dirty="0"/>
          </a:p>
          <a:p>
            <a:pPr marL="0" indent="0" algn="ctr">
              <a:buNone/>
            </a:pPr>
            <a:endParaRPr lang="en-GB" sz="1350" dirty="0"/>
          </a:p>
          <a:p>
            <a:pPr marL="0" indent="0" algn="ctr">
              <a:buNone/>
            </a:pPr>
            <a:r>
              <a:rPr lang="en-GB" b="1" dirty="0" smtClean="0"/>
              <a:t>Name That Living Thing!</a:t>
            </a:r>
            <a:endParaRPr lang="en-GB" sz="1350" dirty="0"/>
          </a:p>
          <a:p>
            <a:pPr marL="0" indent="0" algn="ctr">
              <a:buNone/>
            </a:pPr>
            <a:endParaRPr lang="en-GB" sz="1350" dirty="0"/>
          </a:p>
          <a:p>
            <a:pPr marL="0" indent="0" algn="ctr">
              <a:buNone/>
            </a:pPr>
            <a:r>
              <a:rPr lang="en-GB" sz="1350" dirty="0"/>
              <a:t>Session </a:t>
            </a:r>
            <a:r>
              <a:rPr lang="en-GB" sz="1350" dirty="0" smtClean="0"/>
              <a:t>3</a:t>
            </a:r>
            <a:endParaRPr lang="en-GB" sz="1350" dirty="0"/>
          </a:p>
          <a:p>
            <a:pPr marL="0" indent="0" algn="ctr">
              <a:buNone/>
            </a:pPr>
            <a:r>
              <a:rPr lang="en-GB" sz="1350" b="1" dirty="0" smtClean="0"/>
              <a:t>Classification PowerPoint</a:t>
            </a:r>
            <a:endParaRPr lang="en-GB" sz="1350" b="1" dirty="0"/>
          </a:p>
        </p:txBody>
      </p:sp>
      <p:sp>
        <p:nvSpPr>
          <p:cNvPr id="5" name="TextBox 4"/>
          <p:cNvSpPr txBox="1"/>
          <p:nvPr/>
        </p:nvSpPr>
        <p:spPr>
          <a:xfrm>
            <a:off x="3311905" y="6206148"/>
            <a:ext cx="5674951" cy="369332"/>
          </a:xfrm>
          <a:prstGeom prst="rect">
            <a:avLst/>
          </a:prstGeom>
          <a:noFill/>
        </p:spPr>
        <p:txBody>
          <a:bodyPr wrap="none" rtlCol="0">
            <a:spAutoFit/>
          </a:bodyPr>
          <a:lstStyle/>
          <a:p>
            <a:r>
              <a:rPr lang="en-GB" sz="900" dirty="0"/>
              <a:t>© Original resource copyright Hamilton Trust, who give permission for it to be adapted as wished by individual users.</a:t>
            </a:r>
          </a:p>
          <a:p>
            <a:r>
              <a:rPr lang="en-GB" sz="900" dirty="0"/>
              <a:t>We refer you to our warning, at the foot of the block overview, about links to other websites.</a:t>
            </a:r>
          </a:p>
        </p:txBody>
      </p:sp>
    </p:spTree>
    <p:extLst>
      <p:ext uri="{BB962C8B-B14F-4D97-AF65-F5344CB8AC3E}">
        <p14:creationId xmlns:p14="http://schemas.microsoft.com/office/powerpoint/2010/main" val="84249614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928104" y="393896"/>
            <a:ext cx="8328074" cy="1323439"/>
          </a:xfrm>
          <a:prstGeom prst="rect">
            <a:avLst/>
          </a:prstGeom>
          <a:noFill/>
        </p:spPr>
        <p:txBody>
          <a:bodyPr wrap="square" rtlCol="0">
            <a:spAutoFit/>
          </a:bodyPr>
          <a:lstStyle/>
          <a:p>
            <a:pPr algn="ctr"/>
            <a:r>
              <a:rPr lang="en-GB" sz="8000" dirty="0">
                <a:solidFill>
                  <a:srgbClr val="0070C0"/>
                </a:solidFill>
                <a:latin typeface="Calibri" panose="020F0502020204030204" pitchFamily="34" charset="0"/>
              </a:rPr>
              <a:t>Let’s get sorting! </a:t>
            </a:r>
          </a:p>
        </p:txBody>
      </p:sp>
      <p:pic>
        <p:nvPicPr>
          <p:cNvPr id="1030" name="Picture 6"/>
          <p:cNvPicPr>
            <a:picLocks noChangeAspect="1" noChangeArrowheads="1"/>
          </p:cNvPicPr>
          <p:nvPr/>
        </p:nvPicPr>
        <p:blipFill>
          <a:blip r:embed="rId2" cstate="print">
            <a:extLst>
              <a:ext uri="{28A0092B-C50C-407E-A947-70E740481C1C}">
                <a14:useLocalDpi xmlns:a14="http://schemas.microsoft.com/office/drawing/2010/main" val="0"/>
              </a:ext>
            </a:extLst>
          </a:blip>
          <a:stretch>
            <a:fillRect/>
          </a:stretch>
        </p:blipFill>
        <p:spPr bwMode="auto">
          <a:xfrm>
            <a:off x="1445116" y="2286634"/>
            <a:ext cx="3472587" cy="317163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Lion, Mane, Animal, Roar, Teeth, Wild"/>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60123" y="2187934"/>
            <a:ext cx="5093335" cy="33690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7081037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34571" y="393896"/>
            <a:ext cx="11211951" cy="2123658"/>
          </a:xfrm>
          <a:prstGeom prst="rect">
            <a:avLst/>
          </a:prstGeom>
          <a:noFill/>
        </p:spPr>
        <p:txBody>
          <a:bodyPr wrap="square" rtlCol="0">
            <a:spAutoFit/>
          </a:bodyPr>
          <a:lstStyle/>
          <a:p>
            <a:pPr algn="ctr"/>
            <a:r>
              <a:rPr lang="en-GB" sz="4400" dirty="0">
                <a:solidFill>
                  <a:srgbClr val="0070C0"/>
                </a:solidFill>
                <a:latin typeface="Calibri" panose="020F0502020204030204" pitchFamily="34" charset="0"/>
              </a:rPr>
              <a:t>There are about nine million different types of living thing on Earth – and they are all named!</a:t>
            </a:r>
          </a:p>
          <a:p>
            <a:pPr algn="ctr"/>
            <a:r>
              <a:rPr lang="en-GB" sz="4400" dirty="0">
                <a:solidFill>
                  <a:srgbClr val="0070C0"/>
                </a:solidFill>
                <a:latin typeface="Calibri" panose="020F0502020204030204" pitchFamily="34" charset="0"/>
              </a:rPr>
              <a:t>Can you write that number in figures?</a:t>
            </a:r>
          </a:p>
        </p:txBody>
      </p:sp>
      <p:pic>
        <p:nvPicPr>
          <p:cNvPr id="2050" name="Picture 2" descr="Crocodile, Tooth, Reptile, Alligato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272346" y="2933748"/>
            <a:ext cx="7736400" cy="27740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7218638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34571" y="393896"/>
            <a:ext cx="11211951" cy="1446550"/>
          </a:xfrm>
          <a:prstGeom prst="rect">
            <a:avLst/>
          </a:prstGeom>
          <a:noFill/>
        </p:spPr>
        <p:txBody>
          <a:bodyPr wrap="square" rtlCol="0">
            <a:spAutoFit/>
          </a:bodyPr>
          <a:lstStyle/>
          <a:p>
            <a:pPr algn="ctr"/>
            <a:r>
              <a:rPr lang="en-GB" sz="4400" dirty="0">
                <a:solidFill>
                  <a:srgbClr val="0070C0"/>
                </a:solidFill>
                <a:latin typeface="Calibri" panose="020F0502020204030204" pitchFamily="34" charset="0"/>
              </a:rPr>
              <a:t>Which species do you think humans are the most similar to?</a:t>
            </a:r>
          </a:p>
        </p:txBody>
      </p:sp>
      <p:pic>
        <p:nvPicPr>
          <p:cNvPr id="4" name="Picture 4" descr="https://scontent-mad1-1.xx.fbcdn.net/v/t1.0-9/180377_499587151676_7542297_n.jpg?oh=d4efbb633d4ff81c497a52d257ae79e6&amp;oe=58A7EF7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27266" y="2537624"/>
            <a:ext cx="3362276" cy="3756946"/>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Chimpanzee, Baby, Mother, Love, Animals, Animal"/>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88069" y="2859547"/>
            <a:ext cx="4150800" cy="3113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636551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34571" y="393896"/>
            <a:ext cx="11211951" cy="2246769"/>
          </a:xfrm>
          <a:prstGeom prst="rect">
            <a:avLst/>
          </a:prstGeom>
          <a:noFill/>
        </p:spPr>
        <p:txBody>
          <a:bodyPr wrap="square" rtlCol="0">
            <a:spAutoFit/>
          </a:bodyPr>
          <a:lstStyle/>
          <a:p>
            <a:r>
              <a:rPr lang="en-GB" sz="2800" dirty="0">
                <a:solidFill>
                  <a:srgbClr val="0070C0"/>
                </a:solidFill>
                <a:latin typeface="Calibri" panose="020F0502020204030204" pitchFamily="34" charset="0"/>
              </a:rPr>
              <a:t>In fact </a:t>
            </a:r>
            <a:r>
              <a:rPr lang="en-GB" sz="2800" dirty="0" smtClean="0">
                <a:solidFill>
                  <a:srgbClr val="0070C0"/>
                </a:solidFill>
                <a:latin typeface="Calibri" panose="020F0502020204030204" pitchFamily="34" charset="0"/>
              </a:rPr>
              <a:t>around 98% </a:t>
            </a:r>
            <a:r>
              <a:rPr lang="en-GB" sz="2800" dirty="0">
                <a:solidFill>
                  <a:srgbClr val="0070C0"/>
                </a:solidFill>
                <a:latin typeface="Calibri" panose="020F0502020204030204" pitchFamily="34" charset="0"/>
              </a:rPr>
              <a:t>of chimp genes (tiny parts in all your cells which give you certain characteristics, e.g. colour of eyes, and which can be passed on to the next generation) are the same as human genes, but there are obvious differences in appearance and behaviour. Can you think of some differences?</a:t>
            </a:r>
            <a:endParaRPr lang="en-GB" sz="6000" dirty="0">
              <a:solidFill>
                <a:srgbClr val="0070C0"/>
              </a:solidFill>
              <a:latin typeface="Calibri" panose="020F0502020204030204" pitchFamily="34" charset="0"/>
            </a:endParaRPr>
          </a:p>
        </p:txBody>
      </p:sp>
      <p:sp>
        <p:nvSpPr>
          <p:cNvPr id="3" name="TextBox 2"/>
          <p:cNvSpPr txBox="1"/>
          <p:nvPr/>
        </p:nvSpPr>
        <p:spPr>
          <a:xfrm>
            <a:off x="534571" y="3130470"/>
            <a:ext cx="11211951" cy="1200329"/>
          </a:xfrm>
          <a:prstGeom prst="rect">
            <a:avLst/>
          </a:prstGeom>
          <a:noFill/>
        </p:spPr>
        <p:txBody>
          <a:bodyPr wrap="square" rtlCol="0">
            <a:spAutoFit/>
          </a:bodyPr>
          <a:lstStyle/>
          <a:p>
            <a:r>
              <a:rPr lang="en-GB" sz="3600" dirty="0">
                <a:solidFill>
                  <a:srgbClr val="0070C0"/>
                </a:solidFill>
                <a:latin typeface="Calibri" panose="020F0502020204030204" pitchFamily="34" charset="0"/>
              </a:rPr>
              <a:t>chimps: more hairy, different shaped jaw &amp; nose, move around on all 4 limbs, have longer arms &amp; shorter legs</a:t>
            </a:r>
            <a:endParaRPr lang="en-GB" sz="9600" dirty="0">
              <a:solidFill>
                <a:srgbClr val="0070C0"/>
              </a:solidFill>
              <a:latin typeface="Calibri" panose="020F0502020204030204" pitchFamily="34" charset="0"/>
            </a:endParaRPr>
          </a:p>
        </p:txBody>
      </p:sp>
    </p:spTree>
    <p:extLst>
      <p:ext uri="{BB962C8B-B14F-4D97-AF65-F5344CB8AC3E}">
        <p14:creationId xmlns:p14="http://schemas.microsoft.com/office/powerpoint/2010/main" val="13778795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34571" y="354140"/>
            <a:ext cx="11211951" cy="2308324"/>
          </a:xfrm>
          <a:prstGeom prst="rect">
            <a:avLst/>
          </a:prstGeom>
          <a:noFill/>
        </p:spPr>
        <p:txBody>
          <a:bodyPr wrap="square" rtlCol="0">
            <a:spAutoFit/>
          </a:bodyPr>
          <a:lstStyle/>
          <a:p>
            <a:r>
              <a:rPr lang="en-GB" sz="2400" dirty="0">
                <a:solidFill>
                  <a:srgbClr val="0070C0"/>
                </a:solidFill>
                <a:latin typeface="Calibri" panose="020F0502020204030204" pitchFamily="34" charset="0"/>
              </a:rPr>
              <a:t>Sorting this large number of species into groups based on similarities helps people to know which living thing is being talked about. Scientists can be sure they are investigating the same species. Two, very large, groups of living things are animals and plants. We are part of the animal kingdom. These groups are however still too big (about 7.8 million animal species) so they have to be sub-divided. Animals are split into vertebrates and invertebrates. </a:t>
            </a:r>
            <a:r>
              <a:rPr lang="en-GB" sz="2400" i="1" dirty="0">
                <a:solidFill>
                  <a:srgbClr val="0070C0"/>
                </a:solidFill>
                <a:latin typeface="Calibri" panose="020F0502020204030204" pitchFamily="34" charset="0"/>
              </a:rPr>
              <a:t>Can anyone explain what those words mean?</a:t>
            </a:r>
            <a:r>
              <a:rPr lang="en-GB" sz="2400" dirty="0">
                <a:solidFill>
                  <a:srgbClr val="0070C0"/>
                </a:solidFill>
                <a:latin typeface="Calibri" panose="020F0502020204030204" pitchFamily="34" charset="0"/>
              </a:rPr>
              <a:t> </a:t>
            </a:r>
            <a:endParaRPr lang="en-GB" sz="7200" dirty="0">
              <a:solidFill>
                <a:srgbClr val="0070C0"/>
              </a:solidFill>
              <a:latin typeface="Calibri" panose="020F0502020204030204" pitchFamily="34" charset="0"/>
            </a:endParaRPr>
          </a:p>
        </p:txBody>
      </p:sp>
      <p:sp>
        <p:nvSpPr>
          <p:cNvPr id="5" name="Rectangle 4"/>
          <p:cNvSpPr/>
          <p:nvPr/>
        </p:nvSpPr>
        <p:spPr>
          <a:xfrm>
            <a:off x="2974518" y="3058803"/>
            <a:ext cx="5977919" cy="369332"/>
          </a:xfrm>
          <a:prstGeom prst="rect">
            <a:avLst/>
          </a:prstGeom>
        </p:spPr>
        <p:txBody>
          <a:bodyPr wrap="none">
            <a:spAutoFit/>
          </a:bodyPr>
          <a:lstStyle/>
          <a:p>
            <a:r>
              <a:rPr lang="en-GB" dirty="0">
                <a:solidFill>
                  <a:srgbClr val="0070C0"/>
                </a:solidFill>
                <a:latin typeface="Calibri" panose="020F0502020204030204" pitchFamily="34" charset="0"/>
              </a:rPr>
              <a:t>Invertebrates have no backbone (spine) and vertebrates do. </a:t>
            </a:r>
            <a:endParaRPr lang="en-GB" dirty="0">
              <a:latin typeface="Calibri" panose="020F0502020204030204" pitchFamily="34" charset="0"/>
            </a:endParaRPr>
          </a:p>
        </p:txBody>
      </p:sp>
      <p:pic>
        <p:nvPicPr>
          <p:cNvPr id="1026" name="Picture 2" descr="Image result for invertebrates pixabay"/>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485789" y="3617843"/>
            <a:ext cx="2132592" cy="284345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vertebrates pixabay"/>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555146" y="3824474"/>
            <a:ext cx="3843314" cy="21522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91887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2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02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87579" y="334261"/>
            <a:ext cx="11211951" cy="1754326"/>
          </a:xfrm>
          <a:prstGeom prst="rect">
            <a:avLst/>
          </a:prstGeom>
          <a:noFill/>
        </p:spPr>
        <p:txBody>
          <a:bodyPr wrap="square" rtlCol="0">
            <a:spAutoFit/>
          </a:bodyPr>
          <a:lstStyle/>
          <a:p>
            <a:r>
              <a:rPr lang="en-GB" sz="3600" dirty="0">
                <a:solidFill>
                  <a:srgbClr val="0070C0"/>
                </a:solidFill>
                <a:latin typeface="Calibri" panose="020F0502020204030204" pitchFamily="34" charset="0"/>
              </a:rPr>
              <a:t>There are far more invertebrates</a:t>
            </a:r>
            <a:r>
              <a:rPr lang="en-GB" sz="3600" i="1" dirty="0">
                <a:solidFill>
                  <a:srgbClr val="0070C0"/>
                </a:solidFill>
                <a:latin typeface="Calibri" panose="020F0502020204030204" pitchFamily="34" charset="0"/>
              </a:rPr>
              <a:t> </a:t>
            </a:r>
            <a:r>
              <a:rPr lang="en-GB" sz="3600" dirty="0">
                <a:solidFill>
                  <a:srgbClr val="0070C0"/>
                </a:solidFill>
                <a:latin typeface="Calibri" panose="020F0502020204030204" pitchFamily="34" charset="0"/>
              </a:rPr>
              <a:t>than vertebrates – some are very simple like sponges, others are more complex like </a:t>
            </a:r>
            <a:r>
              <a:rPr lang="en-GB" sz="3600" dirty="0" smtClean="0">
                <a:solidFill>
                  <a:srgbClr val="0070C0"/>
                </a:solidFill>
                <a:latin typeface="Calibri" panose="020F0502020204030204" pitchFamily="34" charset="0"/>
              </a:rPr>
              <a:t>insects, spiders </a:t>
            </a:r>
            <a:r>
              <a:rPr lang="en-GB" sz="3600" dirty="0">
                <a:solidFill>
                  <a:srgbClr val="0070C0"/>
                </a:solidFill>
                <a:latin typeface="Calibri" panose="020F0502020204030204" pitchFamily="34" charset="0"/>
              </a:rPr>
              <a:t>(arachnids</a:t>
            </a:r>
            <a:r>
              <a:rPr lang="en-GB" sz="3600" dirty="0" smtClean="0">
                <a:solidFill>
                  <a:srgbClr val="0070C0"/>
                </a:solidFill>
                <a:latin typeface="Calibri" panose="020F0502020204030204" pitchFamily="34" charset="0"/>
              </a:rPr>
              <a:t>) </a:t>
            </a:r>
            <a:r>
              <a:rPr lang="en-GB" sz="3600" dirty="0">
                <a:solidFill>
                  <a:srgbClr val="0070C0"/>
                </a:solidFill>
                <a:latin typeface="Calibri" panose="020F0502020204030204" pitchFamily="34" charset="0"/>
              </a:rPr>
              <a:t>and molluscs. </a:t>
            </a:r>
            <a:endParaRPr lang="en-GB" sz="9600" dirty="0">
              <a:solidFill>
                <a:srgbClr val="0070C0"/>
              </a:solidFill>
              <a:latin typeface="Calibri" panose="020F0502020204030204" pitchFamily="34" charset="0"/>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839649" y="2088587"/>
            <a:ext cx="4707809" cy="31328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144946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nodeType="afterEffect">
                                  <p:stCondLst>
                                    <p:cond delay="500"/>
                                  </p:stCondLst>
                                  <p:childTnLst>
                                    <p:set>
                                      <p:cBhvr>
                                        <p:cTn id="9" dur="1" fill="hold">
                                          <p:stCondLst>
                                            <p:cond delay="0"/>
                                          </p:stCondLst>
                                        </p:cTn>
                                        <p:tgtEl>
                                          <p:spTgt spid="205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87579" y="334261"/>
            <a:ext cx="11211951" cy="1200329"/>
          </a:xfrm>
          <a:prstGeom prst="rect">
            <a:avLst/>
          </a:prstGeom>
          <a:noFill/>
        </p:spPr>
        <p:txBody>
          <a:bodyPr wrap="square" rtlCol="0">
            <a:spAutoFit/>
          </a:bodyPr>
          <a:lstStyle/>
          <a:p>
            <a:r>
              <a:rPr lang="en-GB" sz="3600" dirty="0">
                <a:solidFill>
                  <a:srgbClr val="0070C0"/>
                </a:solidFill>
                <a:latin typeface="Calibri" panose="020F0502020204030204" pitchFamily="34" charset="0"/>
              </a:rPr>
              <a:t>Vertebrates are split again into fish, amphibians, reptiles, birds and mammals. </a:t>
            </a:r>
            <a:endParaRPr lang="en-GB" sz="9600" dirty="0">
              <a:solidFill>
                <a:srgbClr val="0070C0"/>
              </a:solidFill>
              <a:latin typeface="Calibri" panose="020F0502020204030204" pitchFamily="34" charset="0"/>
            </a:endParaRPr>
          </a:p>
        </p:txBody>
      </p:sp>
      <p:sp>
        <p:nvSpPr>
          <p:cNvPr id="3" name="Rectangle 2"/>
          <p:cNvSpPr/>
          <p:nvPr/>
        </p:nvSpPr>
        <p:spPr>
          <a:xfrm>
            <a:off x="1264770" y="4662317"/>
            <a:ext cx="9551782" cy="646331"/>
          </a:xfrm>
          <a:prstGeom prst="rect">
            <a:avLst/>
          </a:prstGeom>
        </p:spPr>
        <p:txBody>
          <a:bodyPr wrap="none">
            <a:spAutoFit/>
          </a:bodyPr>
          <a:lstStyle/>
          <a:p>
            <a:r>
              <a:rPr lang="en-GB" u="sng" dirty="0">
                <a:solidFill>
                  <a:srgbClr val="0563C1"/>
                </a:solidFill>
                <a:latin typeface="Calibri" panose="020F0502020204030204" pitchFamily="34" charset="0"/>
                <a:ea typeface="Calibri" panose="020F0502020204030204" pitchFamily="34" charset="0"/>
                <a:cs typeface="Times New Roman" panose="02020603050405020304" pitchFamily="18" charset="0"/>
                <a:hlinkClick r:id="rId2"/>
              </a:rPr>
              <a:t>Click here to watch a clip about animal </a:t>
            </a:r>
            <a:r>
              <a:rPr lang="en-GB" u="sng" dirty="0" smtClean="0">
                <a:solidFill>
                  <a:srgbClr val="0563C1"/>
                </a:solidFill>
                <a:latin typeface="Calibri" panose="020F0502020204030204" pitchFamily="34" charset="0"/>
                <a:ea typeface="Calibri" panose="020F0502020204030204" pitchFamily="34" charset="0"/>
                <a:cs typeface="Times New Roman" panose="02020603050405020304" pitchFamily="18" charset="0"/>
                <a:hlinkClick r:id="rId2"/>
              </a:rPr>
              <a:t>classification:</a:t>
            </a:r>
            <a:r>
              <a:rPr lang="en-GB" dirty="0" smtClean="0">
                <a:solidFill>
                  <a:srgbClr val="0563C1"/>
                </a:solidFill>
                <a:latin typeface="Calibri" panose="020F0502020204030204" pitchFamily="34" charset="0"/>
                <a:ea typeface="Calibri" panose="020F0502020204030204" pitchFamily="34" charset="0"/>
                <a:cs typeface="Times New Roman" panose="02020603050405020304" pitchFamily="18" charset="0"/>
                <a:hlinkClick r:id="rId2"/>
              </a:rPr>
              <a:t> </a:t>
            </a:r>
            <a:r>
              <a:rPr lang="en-GB" u="sng" dirty="0">
                <a:solidFill>
                  <a:srgbClr val="0563C1"/>
                </a:solidFill>
                <a:latin typeface="Calibri" panose="020F0502020204030204" pitchFamily="34" charset="0"/>
                <a:ea typeface="Calibri" panose="020F0502020204030204" pitchFamily="34" charset="0"/>
                <a:cs typeface="Times New Roman" panose="02020603050405020304" pitchFamily="18" charset="0"/>
                <a:hlinkClick r:id="rId2"/>
              </a:rPr>
              <a:t>http://</a:t>
            </a:r>
            <a:r>
              <a:rPr lang="en-GB" u="sng" dirty="0" smtClean="0">
                <a:solidFill>
                  <a:srgbClr val="0563C1"/>
                </a:solidFill>
                <a:latin typeface="Calibri" panose="020F0502020204030204" pitchFamily="34" charset="0"/>
                <a:ea typeface="Calibri" panose="020F0502020204030204" pitchFamily="34" charset="0"/>
                <a:cs typeface="Times New Roman" panose="02020603050405020304" pitchFamily="18" charset="0"/>
                <a:hlinkClick r:id="rId2"/>
              </a:rPr>
              <a:t>www.bbc.co.uk/education/clips/zpqcfrd</a:t>
            </a:r>
            <a:endParaRPr lang="en-GB" u="sng" dirty="0" smtClean="0">
              <a:solidFill>
                <a:srgbClr val="0563C1"/>
              </a:solidFill>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pic>
        <p:nvPicPr>
          <p:cNvPr id="3074" name="Picture 2" descr="Emerald Lizard, Lizard, Animals, Natur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54928" y="1948897"/>
            <a:ext cx="3350670" cy="2225537"/>
          </a:xfrm>
          <a:prstGeom prst="rect">
            <a:avLst/>
          </a:prstGeom>
          <a:noFill/>
          <a:extLst>
            <a:ext uri="{909E8E84-426E-40DD-AFC4-6F175D3DCCD1}">
              <a14:hiddenFill xmlns:a14="http://schemas.microsoft.com/office/drawing/2010/main">
                <a:solidFill>
                  <a:srgbClr val="FFFFFF"/>
                </a:solidFill>
              </a14:hiddenFill>
            </a:ext>
          </a:extLst>
        </p:spPr>
      </p:pic>
      <p:sp>
        <p:nvSpPr>
          <p:cNvPr id="4" name="Speech Bubble: Oval 3"/>
          <p:cNvSpPr/>
          <p:nvPr/>
        </p:nvSpPr>
        <p:spPr>
          <a:xfrm>
            <a:off x="5049078" y="962299"/>
            <a:ext cx="4638261" cy="2120348"/>
          </a:xfrm>
          <a:prstGeom prst="wedgeEllipseCallout">
            <a:avLst>
              <a:gd name="adj1" fmla="val -50547"/>
              <a:gd name="adj2" fmla="val 375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latin typeface="Calibri" panose="020F0502020204030204" pitchFamily="34" charset="0"/>
              </a:rPr>
              <a:t>Am I a reptile or an amphibian?</a:t>
            </a:r>
            <a:endParaRPr lang="en-GB" dirty="0">
              <a:latin typeface="Calibri" panose="020F0502020204030204" pitchFamily="34" charset="0"/>
            </a:endParaRPr>
          </a:p>
        </p:txBody>
      </p:sp>
    </p:spTree>
    <p:extLst>
      <p:ext uri="{BB962C8B-B14F-4D97-AF65-F5344CB8AC3E}">
        <p14:creationId xmlns:p14="http://schemas.microsoft.com/office/powerpoint/2010/main" val="39745182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87579" y="334261"/>
            <a:ext cx="11211951" cy="1200329"/>
          </a:xfrm>
          <a:prstGeom prst="rect">
            <a:avLst/>
          </a:prstGeom>
          <a:noFill/>
        </p:spPr>
        <p:txBody>
          <a:bodyPr wrap="square" rtlCol="0">
            <a:spAutoFit/>
          </a:bodyPr>
          <a:lstStyle/>
          <a:p>
            <a:r>
              <a:rPr lang="en-GB" sz="3600" dirty="0">
                <a:solidFill>
                  <a:srgbClr val="0070C0"/>
                </a:solidFill>
                <a:latin typeface="Calibri" panose="020F0502020204030204" pitchFamily="34" charset="0"/>
              </a:rPr>
              <a:t>Plants can be grouped into flowering and non-flowering (e.g. ferns &amp; mosses) plants.</a:t>
            </a:r>
            <a:endParaRPr lang="en-GB" sz="9600" dirty="0">
              <a:solidFill>
                <a:srgbClr val="0070C0"/>
              </a:solidFill>
              <a:latin typeface="Calibri" panose="020F0502020204030204" pitchFamily="34" charset="0"/>
            </a:endParaRPr>
          </a:p>
        </p:txBody>
      </p:sp>
    </p:spTree>
    <p:extLst>
      <p:ext uri="{BB962C8B-B14F-4D97-AF65-F5344CB8AC3E}">
        <p14:creationId xmlns:p14="http://schemas.microsoft.com/office/powerpoint/2010/main" val="22935576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978922" y="2709949"/>
            <a:ext cx="3627224" cy="584775"/>
          </a:xfrm>
          <a:prstGeom prst="rect">
            <a:avLst/>
          </a:prstGeom>
          <a:noFill/>
        </p:spPr>
        <p:txBody>
          <a:bodyPr wrap="square" rtlCol="0">
            <a:spAutoFit/>
          </a:bodyPr>
          <a:lstStyle/>
          <a:p>
            <a:r>
              <a:rPr lang="en-GB" sz="3200" dirty="0" smtClean="0">
                <a:solidFill>
                  <a:srgbClr val="0070C0"/>
                </a:solidFill>
                <a:latin typeface="Calibri" panose="020F0502020204030204" pitchFamily="34" charset="0"/>
              </a:rPr>
              <a:t>Branching databases</a:t>
            </a:r>
            <a:endParaRPr lang="en-GB" sz="8800" dirty="0">
              <a:solidFill>
                <a:srgbClr val="0070C0"/>
              </a:solidFill>
              <a:latin typeface="Calibri" panose="020F0502020204030204" pitchFamily="34" charset="0"/>
            </a:endParaRPr>
          </a:p>
        </p:txBody>
      </p:sp>
    </p:spTree>
    <p:extLst>
      <p:ext uri="{BB962C8B-B14F-4D97-AF65-F5344CB8AC3E}">
        <p14:creationId xmlns:p14="http://schemas.microsoft.com/office/powerpoint/2010/main" val="36342678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71693" y="0"/>
            <a:ext cx="6676106" cy="584775"/>
          </a:xfrm>
          <a:prstGeom prst="rect">
            <a:avLst/>
          </a:prstGeom>
          <a:noFill/>
        </p:spPr>
        <p:txBody>
          <a:bodyPr wrap="square" rtlCol="0">
            <a:spAutoFit/>
          </a:bodyPr>
          <a:lstStyle/>
          <a:p>
            <a:r>
              <a:rPr lang="en-GB" sz="3200" dirty="0" smtClean="0">
                <a:solidFill>
                  <a:srgbClr val="0070C0"/>
                </a:solidFill>
                <a:latin typeface="Calibri" panose="020F0502020204030204" pitchFamily="34" charset="0"/>
              </a:rPr>
              <a:t>Branching database – dichotomous key</a:t>
            </a:r>
            <a:endParaRPr lang="en-GB" sz="8800" dirty="0">
              <a:solidFill>
                <a:srgbClr val="0070C0"/>
              </a:solidFill>
              <a:latin typeface="Calibri" panose="020F0502020204030204" pitchFamily="34" charset="0"/>
            </a:endParaRPr>
          </a:p>
        </p:txBody>
      </p:sp>
      <p:pic>
        <p:nvPicPr>
          <p:cNvPr id="3" name="Picture 2"/>
          <p:cNvPicPr>
            <a:picLocks noChangeAspect="1"/>
          </p:cNvPicPr>
          <p:nvPr/>
        </p:nvPicPr>
        <p:blipFill rotWithShape="1">
          <a:blip r:embed="rId2" cstate="print">
            <a:extLst>
              <a:ext uri="{28A0092B-C50C-407E-A947-70E740481C1C}">
                <a14:useLocalDpi xmlns:a14="http://schemas.microsoft.com/office/drawing/2010/main" val="0"/>
              </a:ext>
            </a:extLst>
          </a:blip>
          <a:srcRect l="3411" t="4089" r="3202" b="7537"/>
          <a:stretch/>
        </p:blipFill>
        <p:spPr>
          <a:xfrm>
            <a:off x="2094597" y="546145"/>
            <a:ext cx="1071204" cy="1013690"/>
          </a:xfrm>
          <a:prstGeom prst="rect">
            <a:avLst/>
          </a:prstGeom>
        </p:spPr>
      </p:pic>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338133" y="623406"/>
            <a:ext cx="1288752" cy="859168"/>
          </a:xfrm>
          <a:prstGeom prst="rect">
            <a:avLst/>
          </a:prstGeom>
        </p:spPr>
      </p:pic>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99217" y="623406"/>
            <a:ext cx="936429" cy="936429"/>
          </a:xfrm>
          <a:prstGeom prst="rect">
            <a:avLst/>
          </a:prstGeom>
        </p:spPr>
      </p:pic>
      <p:pic>
        <p:nvPicPr>
          <p:cNvPr id="9" name="Picture 8"/>
          <p:cNvPicPr>
            <a:picLocks noChangeAspect="1"/>
          </p:cNvPicPr>
          <p:nvPr/>
        </p:nvPicPr>
        <p:blipFill rotWithShape="1">
          <a:blip r:embed="rId5" cstate="print">
            <a:extLst>
              <a:ext uri="{28A0092B-C50C-407E-A947-70E740481C1C}">
                <a14:useLocalDpi xmlns:a14="http://schemas.microsoft.com/office/drawing/2010/main" val="0"/>
              </a:ext>
            </a:extLst>
          </a:blip>
          <a:srcRect l="16232" t="14630" r="8524" b="9074"/>
          <a:stretch/>
        </p:blipFill>
        <p:spPr>
          <a:xfrm>
            <a:off x="5907978" y="623406"/>
            <a:ext cx="931883" cy="936429"/>
          </a:xfrm>
          <a:prstGeom prst="rect">
            <a:avLst/>
          </a:prstGeom>
        </p:spPr>
      </p:pic>
      <p:pic>
        <p:nvPicPr>
          <p:cNvPr id="10" name="Picture 9"/>
          <p:cNvPicPr>
            <a:picLocks noChangeAspect="1"/>
          </p:cNvPicPr>
          <p:nvPr/>
        </p:nvPicPr>
        <p:blipFill rotWithShape="1">
          <a:blip r:embed="rId6" cstate="print">
            <a:extLst>
              <a:ext uri="{28A0092B-C50C-407E-A947-70E740481C1C}">
                <a14:useLocalDpi xmlns:a14="http://schemas.microsoft.com/office/drawing/2010/main" val="0"/>
              </a:ext>
            </a:extLst>
          </a:blip>
          <a:srcRect l="8585" t="8628" r="2778" b="2147"/>
          <a:stretch/>
        </p:blipFill>
        <p:spPr>
          <a:xfrm>
            <a:off x="7012194" y="623406"/>
            <a:ext cx="1550408" cy="936429"/>
          </a:xfrm>
          <a:prstGeom prst="rect">
            <a:avLst/>
          </a:prstGeom>
        </p:spPr>
      </p:pic>
      <p:pic>
        <p:nvPicPr>
          <p:cNvPr id="11" name="Picture 10"/>
          <p:cNvPicPr>
            <a:picLocks noChangeAspect="1"/>
          </p:cNvPicPr>
          <p:nvPr/>
        </p:nvPicPr>
        <p:blipFill rotWithShape="1">
          <a:blip r:embed="rId7" cstate="print">
            <a:extLst>
              <a:ext uri="{28A0092B-C50C-407E-A947-70E740481C1C}">
                <a14:useLocalDpi xmlns:a14="http://schemas.microsoft.com/office/drawing/2010/main" val="0"/>
              </a:ext>
            </a:extLst>
          </a:blip>
          <a:srcRect l="19305" t="23518" r="7362" b="12221"/>
          <a:stretch/>
        </p:blipFill>
        <p:spPr>
          <a:xfrm>
            <a:off x="8734935" y="623406"/>
            <a:ext cx="1424883" cy="936429"/>
          </a:xfrm>
          <a:prstGeom prst="rect">
            <a:avLst/>
          </a:prstGeom>
        </p:spPr>
      </p:pic>
      <p:sp>
        <p:nvSpPr>
          <p:cNvPr id="12" name="TextBox 11"/>
          <p:cNvSpPr txBox="1"/>
          <p:nvPr/>
        </p:nvSpPr>
        <p:spPr>
          <a:xfrm>
            <a:off x="2246920" y="1559835"/>
            <a:ext cx="647934" cy="307777"/>
          </a:xfrm>
          <a:prstGeom prst="rect">
            <a:avLst/>
          </a:prstGeom>
          <a:noFill/>
        </p:spPr>
        <p:txBody>
          <a:bodyPr wrap="none" rtlCol="0">
            <a:spAutoFit/>
          </a:bodyPr>
          <a:lstStyle/>
          <a:p>
            <a:r>
              <a:rPr lang="en-GB" sz="1400" b="1" dirty="0" smtClean="0"/>
              <a:t>spider</a:t>
            </a:r>
            <a:endParaRPr lang="en-GB" b="1" dirty="0"/>
          </a:p>
        </p:txBody>
      </p:sp>
      <p:sp>
        <p:nvSpPr>
          <p:cNvPr id="13" name="TextBox 12"/>
          <p:cNvSpPr txBox="1"/>
          <p:nvPr/>
        </p:nvSpPr>
        <p:spPr>
          <a:xfrm>
            <a:off x="3375067" y="1559835"/>
            <a:ext cx="1003929" cy="307777"/>
          </a:xfrm>
          <a:prstGeom prst="rect">
            <a:avLst/>
          </a:prstGeom>
          <a:noFill/>
        </p:spPr>
        <p:txBody>
          <a:bodyPr wrap="none" rtlCol="0">
            <a:spAutoFit/>
          </a:bodyPr>
          <a:lstStyle/>
          <a:p>
            <a:r>
              <a:rPr lang="en-GB" sz="1400" b="1" dirty="0" smtClean="0"/>
              <a:t>woodlouse</a:t>
            </a:r>
            <a:endParaRPr lang="en-GB" b="1" dirty="0"/>
          </a:p>
        </p:txBody>
      </p:sp>
      <p:sp>
        <p:nvSpPr>
          <p:cNvPr id="14" name="TextBox 13"/>
          <p:cNvSpPr txBox="1"/>
          <p:nvPr/>
        </p:nvSpPr>
        <p:spPr>
          <a:xfrm>
            <a:off x="4961097" y="1559835"/>
            <a:ext cx="530915" cy="307777"/>
          </a:xfrm>
          <a:prstGeom prst="rect">
            <a:avLst/>
          </a:prstGeom>
          <a:noFill/>
        </p:spPr>
        <p:txBody>
          <a:bodyPr wrap="none" rtlCol="0">
            <a:spAutoFit/>
          </a:bodyPr>
          <a:lstStyle/>
          <a:p>
            <a:r>
              <a:rPr lang="en-GB" sz="1400" b="1" dirty="0" smtClean="0"/>
              <a:t>snail</a:t>
            </a:r>
            <a:endParaRPr lang="en-GB" b="1" dirty="0"/>
          </a:p>
        </p:txBody>
      </p:sp>
      <p:sp>
        <p:nvSpPr>
          <p:cNvPr id="15" name="TextBox 14"/>
          <p:cNvSpPr txBox="1"/>
          <p:nvPr/>
        </p:nvSpPr>
        <p:spPr>
          <a:xfrm>
            <a:off x="5900039" y="1572893"/>
            <a:ext cx="798039" cy="307777"/>
          </a:xfrm>
          <a:prstGeom prst="rect">
            <a:avLst/>
          </a:prstGeom>
          <a:noFill/>
        </p:spPr>
        <p:txBody>
          <a:bodyPr wrap="none" rtlCol="0">
            <a:spAutoFit/>
          </a:bodyPr>
          <a:lstStyle/>
          <a:p>
            <a:r>
              <a:rPr lang="en-GB" sz="1400" b="1" dirty="0" smtClean="0"/>
              <a:t>ladybird</a:t>
            </a:r>
            <a:endParaRPr lang="en-GB" b="1" dirty="0"/>
          </a:p>
        </p:txBody>
      </p:sp>
      <p:sp>
        <p:nvSpPr>
          <p:cNvPr id="16" name="TextBox 15"/>
          <p:cNvSpPr txBox="1"/>
          <p:nvPr/>
        </p:nvSpPr>
        <p:spPr>
          <a:xfrm>
            <a:off x="7168735" y="1559835"/>
            <a:ext cx="1021755" cy="307777"/>
          </a:xfrm>
          <a:prstGeom prst="rect">
            <a:avLst/>
          </a:prstGeom>
          <a:noFill/>
        </p:spPr>
        <p:txBody>
          <a:bodyPr wrap="none" rtlCol="0">
            <a:spAutoFit/>
          </a:bodyPr>
          <a:lstStyle/>
          <a:p>
            <a:r>
              <a:rPr lang="en-GB" sz="1400" b="1" dirty="0" smtClean="0"/>
              <a:t>earthworm</a:t>
            </a:r>
            <a:endParaRPr lang="en-GB" b="1" dirty="0"/>
          </a:p>
        </p:txBody>
      </p:sp>
      <p:sp>
        <p:nvSpPr>
          <p:cNvPr id="17" name="TextBox 16"/>
          <p:cNvSpPr txBox="1"/>
          <p:nvPr/>
        </p:nvSpPr>
        <p:spPr>
          <a:xfrm>
            <a:off x="9037841" y="1559835"/>
            <a:ext cx="690638" cy="307777"/>
          </a:xfrm>
          <a:prstGeom prst="rect">
            <a:avLst/>
          </a:prstGeom>
          <a:noFill/>
        </p:spPr>
        <p:txBody>
          <a:bodyPr wrap="none" rtlCol="0">
            <a:spAutoFit/>
          </a:bodyPr>
          <a:lstStyle/>
          <a:p>
            <a:r>
              <a:rPr lang="en-GB" sz="1400" b="1" dirty="0" smtClean="0"/>
              <a:t>earwig</a:t>
            </a:r>
            <a:endParaRPr lang="en-GB" b="1" dirty="0"/>
          </a:p>
        </p:txBody>
      </p:sp>
      <p:sp>
        <p:nvSpPr>
          <p:cNvPr id="18" name="TextBox 17"/>
          <p:cNvSpPr txBox="1"/>
          <p:nvPr/>
        </p:nvSpPr>
        <p:spPr>
          <a:xfrm>
            <a:off x="8155168" y="45"/>
            <a:ext cx="2004650" cy="584775"/>
          </a:xfrm>
          <a:prstGeom prst="rect">
            <a:avLst/>
          </a:prstGeom>
          <a:noFill/>
        </p:spPr>
        <p:txBody>
          <a:bodyPr wrap="square" rtlCol="0">
            <a:spAutoFit/>
          </a:bodyPr>
          <a:lstStyle/>
          <a:p>
            <a:r>
              <a:rPr lang="en-GB" sz="3200" dirty="0" err="1" smtClean="0">
                <a:latin typeface="Calibri" panose="020F0502020204030204" pitchFamily="34" charset="0"/>
              </a:rPr>
              <a:t>Minibeasts</a:t>
            </a:r>
            <a:endParaRPr lang="en-GB" sz="8800" dirty="0">
              <a:latin typeface="Calibri" panose="020F0502020204030204" pitchFamily="34" charset="0"/>
            </a:endParaRPr>
          </a:p>
        </p:txBody>
      </p:sp>
      <p:sp>
        <p:nvSpPr>
          <p:cNvPr id="19" name="TextBox 18"/>
          <p:cNvSpPr txBox="1"/>
          <p:nvPr/>
        </p:nvSpPr>
        <p:spPr>
          <a:xfrm>
            <a:off x="5492012" y="2363287"/>
            <a:ext cx="1863331" cy="369332"/>
          </a:xfrm>
          <a:prstGeom prst="rect">
            <a:avLst/>
          </a:prstGeom>
          <a:noFill/>
        </p:spPr>
        <p:txBody>
          <a:bodyPr wrap="none" rtlCol="0">
            <a:spAutoFit/>
          </a:bodyPr>
          <a:lstStyle/>
          <a:p>
            <a:r>
              <a:rPr lang="en-GB" dirty="0" smtClean="0"/>
              <a:t>Does it have legs?</a:t>
            </a:r>
            <a:endParaRPr lang="en-GB" dirty="0"/>
          </a:p>
        </p:txBody>
      </p:sp>
      <p:grpSp>
        <p:nvGrpSpPr>
          <p:cNvPr id="60" name="Group 59"/>
          <p:cNvGrpSpPr/>
          <p:nvPr/>
        </p:nvGrpSpPr>
        <p:grpSpPr>
          <a:xfrm>
            <a:off x="2335905" y="2488582"/>
            <a:ext cx="3116495" cy="307777"/>
            <a:chOff x="2188556" y="3089051"/>
            <a:chExt cx="3116495" cy="307777"/>
          </a:xfrm>
        </p:grpSpPr>
        <p:cxnSp>
          <p:nvCxnSpPr>
            <p:cNvPr id="21" name="Straight Connector 20"/>
            <p:cNvCxnSpPr/>
            <p:nvPr/>
          </p:nvCxnSpPr>
          <p:spPr>
            <a:xfrm flipH="1">
              <a:off x="2188556" y="3194359"/>
              <a:ext cx="3116495" cy="184666"/>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26" name="TextBox 25"/>
            <p:cNvSpPr txBox="1"/>
            <p:nvPr/>
          </p:nvSpPr>
          <p:spPr>
            <a:xfrm>
              <a:off x="3636451" y="3089051"/>
              <a:ext cx="429541" cy="307777"/>
            </a:xfrm>
            <a:prstGeom prst="rect">
              <a:avLst/>
            </a:prstGeom>
            <a:solidFill>
              <a:schemeClr val="bg1"/>
            </a:solidFill>
          </p:spPr>
          <p:txBody>
            <a:bodyPr wrap="none" rtlCol="0">
              <a:spAutoFit/>
            </a:bodyPr>
            <a:lstStyle/>
            <a:p>
              <a:r>
                <a:rPr lang="en-GB" sz="1400" b="1" dirty="0" smtClean="0"/>
                <a:t>yes</a:t>
              </a:r>
              <a:endParaRPr lang="en-GB" b="1" dirty="0"/>
            </a:p>
          </p:txBody>
        </p:sp>
      </p:grpSp>
      <p:grpSp>
        <p:nvGrpSpPr>
          <p:cNvPr id="61" name="Group 60"/>
          <p:cNvGrpSpPr/>
          <p:nvPr/>
        </p:nvGrpSpPr>
        <p:grpSpPr>
          <a:xfrm>
            <a:off x="7370272" y="2498468"/>
            <a:ext cx="3205406" cy="307777"/>
            <a:chOff x="7225271" y="2300743"/>
            <a:chExt cx="3205406" cy="307777"/>
          </a:xfrm>
        </p:grpSpPr>
        <p:cxnSp>
          <p:nvCxnSpPr>
            <p:cNvPr id="23" name="Straight Connector 22"/>
            <p:cNvCxnSpPr/>
            <p:nvPr/>
          </p:nvCxnSpPr>
          <p:spPr>
            <a:xfrm flipH="1" flipV="1">
              <a:off x="7225271" y="2374372"/>
              <a:ext cx="3205406" cy="160522"/>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27" name="TextBox 26"/>
            <p:cNvSpPr txBox="1"/>
            <p:nvPr/>
          </p:nvSpPr>
          <p:spPr>
            <a:xfrm>
              <a:off x="8510452" y="2300743"/>
              <a:ext cx="377026" cy="307777"/>
            </a:xfrm>
            <a:prstGeom prst="rect">
              <a:avLst/>
            </a:prstGeom>
            <a:solidFill>
              <a:schemeClr val="bg1"/>
            </a:solidFill>
          </p:spPr>
          <p:txBody>
            <a:bodyPr wrap="none" rtlCol="0">
              <a:spAutoFit/>
            </a:bodyPr>
            <a:lstStyle/>
            <a:p>
              <a:r>
                <a:rPr lang="en-GB" sz="1400" b="1" dirty="0" smtClean="0"/>
                <a:t>no</a:t>
              </a:r>
              <a:endParaRPr lang="en-GB" b="1" dirty="0"/>
            </a:p>
          </p:txBody>
        </p:sp>
      </p:grpSp>
      <p:sp>
        <p:nvSpPr>
          <p:cNvPr id="28" name="TextBox 27"/>
          <p:cNvSpPr txBox="1"/>
          <p:nvPr/>
        </p:nvSpPr>
        <p:spPr>
          <a:xfrm>
            <a:off x="9733812" y="2866584"/>
            <a:ext cx="2380973" cy="369332"/>
          </a:xfrm>
          <a:prstGeom prst="rect">
            <a:avLst/>
          </a:prstGeom>
          <a:noFill/>
        </p:spPr>
        <p:txBody>
          <a:bodyPr wrap="none" rtlCol="0">
            <a:spAutoFit/>
          </a:bodyPr>
          <a:lstStyle/>
          <a:p>
            <a:r>
              <a:rPr lang="en-GB" dirty="0" smtClean="0"/>
              <a:t>Does it have antennae?</a:t>
            </a:r>
            <a:endParaRPr lang="en-GB" dirty="0"/>
          </a:p>
        </p:txBody>
      </p:sp>
      <p:grpSp>
        <p:nvGrpSpPr>
          <p:cNvPr id="63" name="Group 62"/>
          <p:cNvGrpSpPr/>
          <p:nvPr/>
        </p:nvGrpSpPr>
        <p:grpSpPr>
          <a:xfrm>
            <a:off x="11676868" y="3249203"/>
            <a:ext cx="429541" cy="903542"/>
            <a:chOff x="11531867" y="3051478"/>
            <a:chExt cx="429541" cy="903542"/>
          </a:xfrm>
        </p:grpSpPr>
        <p:cxnSp>
          <p:nvCxnSpPr>
            <p:cNvPr id="29" name="Straight Connector 28"/>
            <p:cNvCxnSpPr/>
            <p:nvPr/>
          </p:nvCxnSpPr>
          <p:spPr>
            <a:xfrm flipV="1">
              <a:off x="11751477" y="3051478"/>
              <a:ext cx="12700" cy="903542"/>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32" name="TextBox 31"/>
            <p:cNvSpPr txBox="1"/>
            <p:nvPr/>
          </p:nvSpPr>
          <p:spPr>
            <a:xfrm>
              <a:off x="11531867" y="3349360"/>
              <a:ext cx="429541" cy="307777"/>
            </a:xfrm>
            <a:prstGeom prst="rect">
              <a:avLst/>
            </a:prstGeom>
            <a:solidFill>
              <a:schemeClr val="bg1"/>
            </a:solidFill>
          </p:spPr>
          <p:txBody>
            <a:bodyPr wrap="none" rtlCol="0">
              <a:spAutoFit/>
            </a:bodyPr>
            <a:lstStyle/>
            <a:p>
              <a:r>
                <a:rPr lang="en-GB" sz="1400" b="1" dirty="0" smtClean="0"/>
                <a:t>yes</a:t>
              </a:r>
              <a:endParaRPr lang="en-GB" b="1" dirty="0"/>
            </a:p>
          </p:txBody>
        </p:sp>
      </p:grpSp>
      <p:grpSp>
        <p:nvGrpSpPr>
          <p:cNvPr id="62" name="Group 61"/>
          <p:cNvGrpSpPr/>
          <p:nvPr/>
        </p:nvGrpSpPr>
        <p:grpSpPr>
          <a:xfrm>
            <a:off x="9764865" y="3235916"/>
            <a:ext cx="377026" cy="903542"/>
            <a:chOff x="9619864" y="3038191"/>
            <a:chExt cx="377026" cy="903542"/>
          </a:xfrm>
        </p:grpSpPr>
        <p:cxnSp>
          <p:nvCxnSpPr>
            <p:cNvPr id="33" name="Straight Connector 32"/>
            <p:cNvCxnSpPr/>
            <p:nvPr/>
          </p:nvCxnSpPr>
          <p:spPr>
            <a:xfrm flipV="1">
              <a:off x="9808377" y="3038191"/>
              <a:ext cx="12700" cy="903542"/>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34" name="TextBox 33"/>
            <p:cNvSpPr txBox="1"/>
            <p:nvPr/>
          </p:nvSpPr>
          <p:spPr>
            <a:xfrm>
              <a:off x="9619864" y="3343957"/>
              <a:ext cx="377026" cy="307777"/>
            </a:xfrm>
            <a:prstGeom prst="rect">
              <a:avLst/>
            </a:prstGeom>
            <a:solidFill>
              <a:schemeClr val="bg1"/>
            </a:solidFill>
          </p:spPr>
          <p:txBody>
            <a:bodyPr wrap="none" rtlCol="0">
              <a:spAutoFit/>
            </a:bodyPr>
            <a:lstStyle/>
            <a:p>
              <a:r>
                <a:rPr lang="en-GB" sz="1400" b="1" dirty="0" smtClean="0"/>
                <a:t>no</a:t>
              </a:r>
              <a:endParaRPr lang="en-GB" b="1" dirty="0"/>
            </a:p>
          </p:txBody>
        </p:sp>
      </p:grpSp>
      <p:sp>
        <p:nvSpPr>
          <p:cNvPr id="35" name="TextBox 34"/>
          <p:cNvSpPr txBox="1"/>
          <p:nvPr/>
        </p:nvSpPr>
        <p:spPr>
          <a:xfrm>
            <a:off x="9442500" y="4201013"/>
            <a:ext cx="1021755" cy="307777"/>
          </a:xfrm>
          <a:prstGeom prst="rect">
            <a:avLst/>
          </a:prstGeom>
          <a:noFill/>
        </p:spPr>
        <p:txBody>
          <a:bodyPr wrap="none" rtlCol="0">
            <a:spAutoFit/>
          </a:bodyPr>
          <a:lstStyle/>
          <a:p>
            <a:r>
              <a:rPr lang="en-GB" sz="1400" b="1" dirty="0" smtClean="0"/>
              <a:t>earthworm</a:t>
            </a:r>
            <a:endParaRPr lang="en-GB" b="1" dirty="0"/>
          </a:p>
        </p:txBody>
      </p:sp>
      <p:sp>
        <p:nvSpPr>
          <p:cNvPr id="36" name="TextBox 35"/>
          <p:cNvSpPr txBox="1"/>
          <p:nvPr/>
        </p:nvSpPr>
        <p:spPr>
          <a:xfrm>
            <a:off x="11643720" y="4201013"/>
            <a:ext cx="530915" cy="307777"/>
          </a:xfrm>
          <a:prstGeom prst="rect">
            <a:avLst/>
          </a:prstGeom>
          <a:noFill/>
        </p:spPr>
        <p:txBody>
          <a:bodyPr wrap="none" rtlCol="0">
            <a:spAutoFit/>
          </a:bodyPr>
          <a:lstStyle/>
          <a:p>
            <a:r>
              <a:rPr lang="en-GB" sz="1400" b="1" dirty="0" smtClean="0"/>
              <a:t>snail</a:t>
            </a:r>
            <a:endParaRPr lang="en-GB" b="1" dirty="0"/>
          </a:p>
        </p:txBody>
      </p:sp>
      <p:sp>
        <p:nvSpPr>
          <p:cNvPr id="37" name="TextBox 36"/>
          <p:cNvSpPr txBox="1"/>
          <p:nvPr/>
        </p:nvSpPr>
        <p:spPr>
          <a:xfrm>
            <a:off x="1085757" y="2773939"/>
            <a:ext cx="2033249" cy="369332"/>
          </a:xfrm>
          <a:prstGeom prst="rect">
            <a:avLst/>
          </a:prstGeom>
          <a:noFill/>
        </p:spPr>
        <p:txBody>
          <a:bodyPr wrap="none" rtlCol="0">
            <a:spAutoFit/>
          </a:bodyPr>
          <a:lstStyle/>
          <a:p>
            <a:r>
              <a:rPr lang="en-GB" dirty="0" smtClean="0"/>
              <a:t>Does it have 6 legs?</a:t>
            </a:r>
            <a:endParaRPr lang="en-GB" dirty="0"/>
          </a:p>
        </p:txBody>
      </p:sp>
      <p:grpSp>
        <p:nvGrpSpPr>
          <p:cNvPr id="68" name="Group 67"/>
          <p:cNvGrpSpPr/>
          <p:nvPr/>
        </p:nvGrpSpPr>
        <p:grpSpPr>
          <a:xfrm>
            <a:off x="1064507" y="3143271"/>
            <a:ext cx="429541" cy="677109"/>
            <a:chOff x="919506" y="2945546"/>
            <a:chExt cx="429541" cy="677109"/>
          </a:xfrm>
        </p:grpSpPr>
        <p:cxnSp>
          <p:nvCxnSpPr>
            <p:cNvPr id="38" name="Straight Connector 37"/>
            <p:cNvCxnSpPr/>
            <p:nvPr/>
          </p:nvCxnSpPr>
          <p:spPr>
            <a:xfrm flipH="1">
              <a:off x="1134277" y="2945546"/>
              <a:ext cx="12700" cy="677109"/>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41" name="TextBox 40"/>
            <p:cNvSpPr txBox="1"/>
            <p:nvPr/>
          </p:nvSpPr>
          <p:spPr>
            <a:xfrm>
              <a:off x="919506" y="3130211"/>
              <a:ext cx="429541" cy="307777"/>
            </a:xfrm>
            <a:prstGeom prst="rect">
              <a:avLst/>
            </a:prstGeom>
            <a:solidFill>
              <a:schemeClr val="bg1"/>
            </a:solidFill>
          </p:spPr>
          <p:txBody>
            <a:bodyPr wrap="none" rtlCol="0">
              <a:spAutoFit/>
            </a:bodyPr>
            <a:lstStyle/>
            <a:p>
              <a:r>
                <a:rPr lang="en-GB" sz="1400" b="1" dirty="0" smtClean="0"/>
                <a:t>yes</a:t>
              </a:r>
              <a:endParaRPr lang="en-GB" b="1" dirty="0"/>
            </a:p>
          </p:txBody>
        </p:sp>
      </p:grpSp>
      <p:grpSp>
        <p:nvGrpSpPr>
          <p:cNvPr id="71" name="Group 70"/>
          <p:cNvGrpSpPr/>
          <p:nvPr/>
        </p:nvGrpSpPr>
        <p:grpSpPr>
          <a:xfrm>
            <a:off x="2839655" y="3137975"/>
            <a:ext cx="1990141" cy="313073"/>
            <a:chOff x="2839655" y="3137975"/>
            <a:chExt cx="1990141" cy="313073"/>
          </a:xfrm>
        </p:grpSpPr>
        <p:cxnSp>
          <p:nvCxnSpPr>
            <p:cNvPr id="43" name="Straight Connector 42"/>
            <p:cNvCxnSpPr/>
            <p:nvPr/>
          </p:nvCxnSpPr>
          <p:spPr>
            <a:xfrm>
              <a:off x="2839655" y="3143271"/>
              <a:ext cx="1990141" cy="307777"/>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45" name="TextBox 44"/>
            <p:cNvSpPr txBox="1"/>
            <p:nvPr/>
          </p:nvSpPr>
          <p:spPr>
            <a:xfrm>
              <a:off x="3627820" y="3137975"/>
              <a:ext cx="377026" cy="307777"/>
            </a:xfrm>
            <a:prstGeom prst="rect">
              <a:avLst/>
            </a:prstGeom>
            <a:solidFill>
              <a:schemeClr val="bg1"/>
            </a:solidFill>
          </p:spPr>
          <p:txBody>
            <a:bodyPr wrap="none" rtlCol="0">
              <a:spAutoFit/>
            </a:bodyPr>
            <a:lstStyle/>
            <a:p>
              <a:r>
                <a:rPr lang="en-GB" sz="1400" b="1" dirty="0" smtClean="0"/>
                <a:t>no</a:t>
              </a:r>
              <a:endParaRPr lang="en-GB" b="1" dirty="0"/>
            </a:p>
          </p:txBody>
        </p:sp>
      </p:grpSp>
      <p:sp>
        <p:nvSpPr>
          <p:cNvPr id="46" name="TextBox 45"/>
          <p:cNvSpPr txBox="1"/>
          <p:nvPr/>
        </p:nvSpPr>
        <p:spPr>
          <a:xfrm>
            <a:off x="229097" y="3865368"/>
            <a:ext cx="2293769" cy="369332"/>
          </a:xfrm>
          <a:prstGeom prst="rect">
            <a:avLst/>
          </a:prstGeom>
          <a:noFill/>
        </p:spPr>
        <p:txBody>
          <a:bodyPr wrap="none" rtlCol="0">
            <a:spAutoFit/>
          </a:bodyPr>
          <a:lstStyle/>
          <a:p>
            <a:r>
              <a:rPr lang="en-GB" dirty="0" smtClean="0"/>
              <a:t>Does it have pinchers?</a:t>
            </a:r>
            <a:endParaRPr lang="en-GB" dirty="0"/>
          </a:p>
        </p:txBody>
      </p:sp>
      <p:grpSp>
        <p:nvGrpSpPr>
          <p:cNvPr id="67" name="Group 66"/>
          <p:cNvGrpSpPr/>
          <p:nvPr/>
        </p:nvGrpSpPr>
        <p:grpSpPr>
          <a:xfrm>
            <a:off x="493865" y="4216490"/>
            <a:ext cx="377026" cy="903542"/>
            <a:chOff x="348864" y="4018765"/>
            <a:chExt cx="377026" cy="903542"/>
          </a:xfrm>
        </p:grpSpPr>
        <p:cxnSp>
          <p:nvCxnSpPr>
            <p:cNvPr id="47" name="Straight Connector 46"/>
            <p:cNvCxnSpPr/>
            <p:nvPr/>
          </p:nvCxnSpPr>
          <p:spPr>
            <a:xfrm flipV="1">
              <a:off x="537377" y="4018765"/>
              <a:ext cx="12700" cy="903542"/>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48" name="TextBox 47"/>
            <p:cNvSpPr txBox="1"/>
            <p:nvPr/>
          </p:nvSpPr>
          <p:spPr>
            <a:xfrm>
              <a:off x="348864" y="4336866"/>
              <a:ext cx="377026" cy="307777"/>
            </a:xfrm>
            <a:prstGeom prst="rect">
              <a:avLst/>
            </a:prstGeom>
            <a:solidFill>
              <a:schemeClr val="bg1"/>
            </a:solidFill>
          </p:spPr>
          <p:txBody>
            <a:bodyPr wrap="none" rtlCol="0">
              <a:spAutoFit/>
            </a:bodyPr>
            <a:lstStyle/>
            <a:p>
              <a:r>
                <a:rPr lang="en-GB" sz="1400" b="1" dirty="0" smtClean="0"/>
                <a:t>no</a:t>
              </a:r>
              <a:endParaRPr lang="en-GB" b="1" dirty="0"/>
            </a:p>
          </p:txBody>
        </p:sp>
      </p:grpSp>
      <p:grpSp>
        <p:nvGrpSpPr>
          <p:cNvPr id="66" name="Group 65"/>
          <p:cNvGrpSpPr/>
          <p:nvPr/>
        </p:nvGrpSpPr>
        <p:grpSpPr>
          <a:xfrm>
            <a:off x="2050886" y="4219792"/>
            <a:ext cx="429541" cy="903542"/>
            <a:chOff x="1905885" y="4022067"/>
            <a:chExt cx="429541" cy="903542"/>
          </a:xfrm>
        </p:grpSpPr>
        <p:cxnSp>
          <p:nvCxnSpPr>
            <p:cNvPr id="49" name="Straight Connector 48"/>
            <p:cNvCxnSpPr/>
            <p:nvPr/>
          </p:nvCxnSpPr>
          <p:spPr>
            <a:xfrm flipV="1">
              <a:off x="2114306" y="4022067"/>
              <a:ext cx="12700" cy="903542"/>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50" name="TextBox 49"/>
            <p:cNvSpPr txBox="1"/>
            <p:nvPr/>
          </p:nvSpPr>
          <p:spPr>
            <a:xfrm>
              <a:off x="1905885" y="4336866"/>
              <a:ext cx="429541" cy="307777"/>
            </a:xfrm>
            <a:prstGeom prst="rect">
              <a:avLst/>
            </a:prstGeom>
            <a:solidFill>
              <a:schemeClr val="bg1"/>
            </a:solidFill>
          </p:spPr>
          <p:txBody>
            <a:bodyPr wrap="none" rtlCol="0">
              <a:spAutoFit/>
            </a:bodyPr>
            <a:lstStyle/>
            <a:p>
              <a:r>
                <a:rPr lang="en-GB" sz="1400" b="1" dirty="0" smtClean="0"/>
                <a:t>yes</a:t>
              </a:r>
              <a:endParaRPr lang="en-GB" b="1" dirty="0"/>
            </a:p>
          </p:txBody>
        </p:sp>
      </p:grpSp>
      <p:sp>
        <p:nvSpPr>
          <p:cNvPr id="51" name="TextBox 50"/>
          <p:cNvSpPr txBox="1"/>
          <p:nvPr/>
        </p:nvSpPr>
        <p:spPr>
          <a:xfrm>
            <a:off x="1913988" y="5192435"/>
            <a:ext cx="690638" cy="307777"/>
          </a:xfrm>
          <a:prstGeom prst="rect">
            <a:avLst/>
          </a:prstGeom>
          <a:noFill/>
        </p:spPr>
        <p:txBody>
          <a:bodyPr wrap="none" rtlCol="0">
            <a:spAutoFit/>
          </a:bodyPr>
          <a:lstStyle/>
          <a:p>
            <a:r>
              <a:rPr lang="en-GB" sz="1400" b="1" dirty="0" smtClean="0"/>
              <a:t>earwig</a:t>
            </a:r>
            <a:endParaRPr lang="en-GB" b="1" dirty="0"/>
          </a:p>
        </p:txBody>
      </p:sp>
      <p:sp>
        <p:nvSpPr>
          <p:cNvPr id="52" name="TextBox 51"/>
          <p:cNvSpPr txBox="1"/>
          <p:nvPr/>
        </p:nvSpPr>
        <p:spPr>
          <a:xfrm>
            <a:off x="296058" y="5142259"/>
            <a:ext cx="798039" cy="307777"/>
          </a:xfrm>
          <a:prstGeom prst="rect">
            <a:avLst/>
          </a:prstGeom>
          <a:noFill/>
        </p:spPr>
        <p:txBody>
          <a:bodyPr wrap="none" rtlCol="0">
            <a:spAutoFit/>
          </a:bodyPr>
          <a:lstStyle/>
          <a:p>
            <a:r>
              <a:rPr lang="en-GB" sz="1400" b="1" dirty="0" smtClean="0"/>
              <a:t>ladybird</a:t>
            </a:r>
            <a:endParaRPr lang="en-GB" b="1" dirty="0"/>
          </a:p>
        </p:txBody>
      </p:sp>
      <p:sp>
        <p:nvSpPr>
          <p:cNvPr id="53" name="TextBox 52"/>
          <p:cNvSpPr txBox="1"/>
          <p:nvPr/>
        </p:nvSpPr>
        <p:spPr>
          <a:xfrm>
            <a:off x="3961420" y="3451458"/>
            <a:ext cx="2931700" cy="369332"/>
          </a:xfrm>
          <a:prstGeom prst="rect">
            <a:avLst/>
          </a:prstGeom>
          <a:noFill/>
        </p:spPr>
        <p:txBody>
          <a:bodyPr wrap="none" rtlCol="0">
            <a:spAutoFit/>
          </a:bodyPr>
          <a:lstStyle/>
          <a:p>
            <a:r>
              <a:rPr lang="en-GB" dirty="0" smtClean="0"/>
              <a:t>Is its body in two main parts?</a:t>
            </a:r>
            <a:endParaRPr lang="en-GB" dirty="0"/>
          </a:p>
        </p:txBody>
      </p:sp>
      <p:grpSp>
        <p:nvGrpSpPr>
          <p:cNvPr id="65" name="Group 64"/>
          <p:cNvGrpSpPr/>
          <p:nvPr/>
        </p:nvGrpSpPr>
        <p:grpSpPr>
          <a:xfrm>
            <a:off x="4129016" y="3861700"/>
            <a:ext cx="377026" cy="903542"/>
            <a:chOff x="3984015" y="3663975"/>
            <a:chExt cx="377026" cy="903542"/>
          </a:xfrm>
        </p:grpSpPr>
        <p:cxnSp>
          <p:nvCxnSpPr>
            <p:cNvPr id="54" name="Straight Connector 53"/>
            <p:cNvCxnSpPr/>
            <p:nvPr/>
          </p:nvCxnSpPr>
          <p:spPr>
            <a:xfrm flipV="1">
              <a:off x="4172528" y="3663975"/>
              <a:ext cx="12700" cy="903542"/>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55" name="TextBox 54"/>
            <p:cNvSpPr txBox="1"/>
            <p:nvPr/>
          </p:nvSpPr>
          <p:spPr>
            <a:xfrm>
              <a:off x="3984015" y="3982076"/>
              <a:ext cx="377026" cy="307777"/>
            </a:xfrm>
            <a:prstGeom prst="rect">
              <a:avLst/>
            </a:prstGeom>
            <a:solidFill>
              <a:schemeClr val="bg1"/>
            </a:solidFill>
          </p:spPr>
          <p:txBody>
            <a:bodyPr wrap="none" rtlCol="0">
              <a:spAutoFit/>
            </a:bodyPr>
            <a:lstStyle/>
            <a:p>
              <a:r>
                <a:rPr lang="en-GB" sz="1400" b="1" dirty="0" smtClean="0"/>
                <a:t>no</a:t>
              </a:r>
              <a:endParaRPr lang="en-GB" b="1" dirty="0"/>
            </a:p>
          </p:txBody>
        </p:sp>
      </p:grpSp>
      <p:grpSp>
        <p:nvGrpSpPr>
          <p:cNvPr id="64" name="Group 63"/>
          <p:cNvGrpSpPr/>
          <p:nvPr/>
        </p:nvGrpSpPr>
        <p:grpSpPr>
          <a:xfrm>
            <a:off x="6201384" y="3865002"/>
            <a:ext cx="429541" cy="903542"/>
            <a:chOff x="6056383" y="3667277"/>
            <a:chExt cx="429541" cy="903542"/>
          </a:xfrm>
        </p:grpSpPr>
        <p:cxnSp>
          <p:nvCxnSpPr>
            <p:cNvPr id="56" name="Straight Connector 55"/>
            <p:cNvCxnSpPr/>
            <p:nvPr/>
          </p:nvCxnSpPr>
          <p:spPr>
            <a:xfrm flipV="1">
              <a:off x="6264804" y="3667277"/>
              <a:ext cx="12700" cy="903542"/>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57" name="TextBox 56"/>
            <p:cNvSpPr txBox="1"/>
            <p:nvPr/>
          </p:nvSpPr>
          <p:spPr>
            <a:xfrm>
              <a:off x="6056383" y="3982076"/>
              <a:ext cx="429541" cy="307777"/>
            </a:xfrm>
            <a:prstGeom prst="rect">
              <a:avLst/>
            </a:prstGeom>
            <a:solidFill>
              <a:schemeClr val="bg1"/>
            </a:solidFill>
          </p:spPr>
          <p:txBody>
            <a:bodyPr wrap="none" rtlCol="0">
              <a:spAutoFit/>
            </a:bodyPr>
            <a:lstStyle/>
            <a:p>
              <a:r>
                <a:rPr lang="en-GB" sz="1400" b="1" dirty="0" smtClean="0"/>
                <a:t>yes</a:t>
              </a:r>
              <a:endParaRPr lang="en-GB" b="1" dirty="0"/>
            </a:p>
          </p:txBody>
        </p:sp>
      </p:grpSp>
      <p:sp>
        <p:nvSpPr>
          <p:cNvPr id="58" name="TextBox 57"/>
          <p:cNvSpPr txBox="1"/>
          <p:nvPr/>
        </p:nvSpPr>
        <p:spPr>
          <a:xfrm>
            <a:off x="6098538" y="4811800"/>
            <a:ext cx="647934" cy="307777"/>
          </a:xfrm>
          <a:prstGeom prst="rect">
            <a:avLst/>
          </a:prstGeom>
          <a:noFill/>
        </p:spPr>
        <p:txBody>
          <a:bodyPr wrap="none" rtlCol="0">
            <a:spAutoFit/>
          </a:bodyPr>
          <a:lstStyle/>
          <a:p>
            <a:r>
              <a:rPr lang="en-GB" sz="1400" b="1" dirty="0" smtClean="0"/>
              <a:t>spider</a:t>
            </a:r>
            <a:endParaRPr lang="en-GB" b="1" dirty="0"/>
          </a:p>
        </p:txBody>
      </p:sp>
      <p:sp>
        <p:nvSpPr>
          <p:cNvPr id="59" name="TextBox 58"/>
          <p:cNvSpPr txBox="1"/>
          <p:nvPr/>
        </p:nvSpPr>
        <p:spPr>
          <a:xfrm>
            <a:off x="3787518" y="4811799"/>
            <a:ext cx="1003929" cy="307777"/>
          </a:xfrm>
          <a:prstGeom prst="rect">
            <a:avLst/>
          </a:prstGeom>
          <a:noFill/>
        </p:spPr>
        <p:txBody>
          <a:bodyPr wrap="none" rtlCol="0">
            <a:spAutoFit/>
          </a:bodyPr>
          <a:lstStyle/>
          <a:p>
            <a:r>
              <a:rPr lang="en-GB" sz="1400" b="1" dirty="0" smtClean="0"/>
              <a:t>woodlouse</a:t>
            </a:r>
            <a:endParaRPr lang="en-GB" b="1" dirty="0"/>
          </a:p>
        </p:txBody>
      </p:sp>
    </p:spTree>
    <p:extLst>
      <p:ext uri="{BB962C8B-B14F-4D97-AF65-F5344CB8AC3E}">
        <p14:creationId xmlns:p14="http://schemas.microsoft.com/office/powerpoint/2010/main" val="27460640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60"/>
                                        </p:tgtEl>
                                        <p:attrNameLst>
                                          <p:attrName>style.visibility</p:attrName>
                                        </p:attrNameLst>
                                      </p:cBhvr>
                                      <p:to>
                                        <p:strVal val="visible"/>
                                      </p:to>
                                    </p:set>
                                  </p:childTnLst>
                                </p:cTn>
                              </p:par>
                              <p:par>
                                <p:cTn id="12" presetID="1" presetClass="entr" presetSubtype="0" fill="hold" nodeType="withEffect">
                                  <p:stCondLst>
                                    <p:cond delay="0"/>
                                  </p:stCondLst>
                                  <p:childTnLst>
                                    <p:set>
                                      <p:cBhvr>
                                        <p:cTn id="13" dur="1" fill="hold">
                                          <p:stCondLst>
                                            <p:cond delay="0"/>
                                          </p:stCondLst>
                                        </p:cTn>
                                        <p:tgtEl>
                                          <p:spTgt spid="61"/>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grpId="0" nodeType="clickEffect">
                                  <p:stCondLst>
                                    <p:cond delay="0"/>
                                  </p:stCondLst>
                                  <p:childTnLst>
                                    <p:set>
                                      <p:cBhvr>
                                        <p:cTn id="17" dur="1" fill="hold">
                                          <p:stCondLst>
                                            <p:cond delay="0"/>
                                          </p:stCondLst>
                                        </p:cTn>
                                        <p:tgtEl>
                                          <p:spTgt spid="28"/>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nodeType="clickEffect">
                                  <p:stCondLst>
                                    <p:cond delay="0"/>
                                  </p:stCondLst>
                                  <p:childTnLst>
                                    <p:set>
                                      <p:cBhvr>
                                        <p:cTn id="21" dur="1" fill="hold">
                                          <p:stCondLst>
                                            <p:cond delay="0"/>
                                          </p:stCondLst>
                                        </p:cTn>
                                        <p:tgtEl>
                                          <p:spTgt spid="62"/>
                                        </p:tgtEl>
                                        <p:attrNameLst>
                                          <p:attrName>style.visibility</p:attrName>
                                        </p:attrNameLst>
                                      </p:cBhvr>
                                      <p:to>
                                        <p:strVal val="visible"/>
                                      </p:to>
                                    </p:set>
                                  </p:childTnLst>
                                </p:cTn>
                              </p:par>
                              <p:par>
                                <p:cTn id="22" presetID="1" presetClass="entr" presetSubtype="0" fill="hold" nodeType="withEffect">
                                  <p:stCondLst>
                                    <p:cond delay="0"/>
                                  </p:stCondLst>
                                  <p:childTnLst>
                                    <p:set>
                                      <p:cBhvr>
                                        <p:cTn id="23" dur="1" fill="hold">
                                          <p:stCondLst>
                                            <p:cond delay="0"/>
                                          </p:stCondLst>
                                        </p:cTn>
                                        <p:tgtEl>
                                          <p:spTgt spid="63"/>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grpId="0" nodeType="clickEffect">
                                  <p:stCondLst>
                                    <p:cond delay="0"/>
                                  </p:stCondLst>
                                  <p:childTnLst>
                                    <p:set>
                                      <p:cBhvr>
                                        <p:cTn id="27" dur="1" fill="hold">
                                          <p:stCondLst>
                                            <p:cond delay="0"/>
                                          </p:stCondLst>
                                        </p:cTn>
                                        <p:tgtEl>
                                          <p:spTgt spid="35"/>
                                        </p:tgtEl>
                                        <p:attrNameLst>
                                          <p:attrName>style.visibility</p:attrName>
                                        </p:attrNameLst>
                                      </p:cBhvr>
                                      <p:to>
                                        <p:strVal val="visible"/>
                                      </p:to>
                                    </p:set>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grpId="0" nodeType="clickEffect">
                                  <p:stCondLst>
                                    <p:cond delay="0"/>
                                  </p:stCondLst>
                                  <p:childTnLst>
                                    <p:set>
                                      <p:cBhvr>
                                        <p:cTn id="31" dur="1" fill="hold">
                                          <p:stCondLst>
                                            <p:cond delay="0"/>
                                          </p:stCondLst>
                                        </p:cTn>
                                        <p:tgtEl>
                                          <p:spTgt spid="36"/>
                                        </p:tgtEl>
                                        <p:attrNameLst>
                                          <p:attrName>style.visibility</p:attrName>
                                        </p:attrNameLst>
                                      </p:cBhvr>
                                      <p:to>
                                        <p:strVal val="visible"/>
                                      </p:to>
                                    </p:set>
                                  </p:childTnLst>
                                </p:cTn>
                              </p:par>
                            </p:childTnLst>
                          </p:cTn>
                        </p:par>
                      </p:childTnLst>
                    </p:cTn>
                  </p:par>
                  <p:par>
                    <p:cTn id="32" fill="hold">
                      <p:stCondLst>
                        <p:cond delay="indefinite"/>
                      </p:stCondLst>
                      <p:childTnLst>
                        <p:par>
                          <p:cTn id="33" fill="hold">
                            <p:stCondLst>
                              <p:cond delay="0"/>
                            </p:stCondLst>
                            <p:childTnLst>
                              <p:par>
                                <p:cTn id="34" presetID="1" presetClass="entr" presetSubtype="0" fill="hold" grpId="0" nodeType="clickEffect">
                                  <p:stCondLst>
                                    <p:cond delay="0"/>
                                  </p:stCondLst>
                                  <p:childTnLst>
                                    <p:set>
                                      <p:cBhvr>
                                        <p:cTn id="35" dur="1" fill="hold">
                                          <p:stCondLst>
                                            <p:cond delay="0"/>
                                          </p:stCondLst>
                                        </p:cTn>
                                        <p:tgtEl>
                                          <p:spTgt spid="37"/>
                                        </p:tgtEl>
                                        <p:attrNameLst>
                                          <p:attrName>style.visibility</p:attrName>
                                        </p:attrNameLst>
                                      </p:cBhvr>
                                      <p:to>
                                        <p:strVal val="visible"/>
                                      </p:to>
                                    </p:set>
                                  </p:childTnLst>
                                </p:cTn>
                              </p:par>
                            </p:childTnLst>
                          </p:cTn>
                        </p:par>
                      </p:childTnLst>
                    </p:cTn>
                  </p:par>
                  <p:par>
                    <p:cTn id="36" fill="hold">
                      <p:stCondLst>
                        <p:cond delay="indefinite"/>
                      </p:stCondLst>
                      <p:childTnLst>
                        <p:par>
                          <p:cTn id="37" fill="hold">
                            <p:stCondLst>
                              <p:cond delay="0"/>
                            </p:stCondLst>
                            <p:childTnLst>
                              <p:par>
                                <p:cTn id="38" presetID="1" presetClass="entr" presetSubtype="0" fill="hold" nodeType="clickEffect">
                                  <p:stCondLst>
                                    <p:cond delay="0"/>
                                  </p:stCondLst>
                                  <p:childTnLst>
                                    <p:set>
                                      <p:cBhvr>
                                        <p:cTn id="39" dur="1" fill="hold">
                                          <p:stCondLst>
                                            <p:cond delay="0"/>
                                          </p:stCondLst>
                                        </p:cTn>
                                        <p:tgtEl>
                                          <p:spTgt spid="71"/>
                                        </p:tgtEl>
                                        <p:attrNameLst>
                                          <p:attrName>style.visibility</p:attrName>
                                        </p:attrNameLst>
                                      </p:cBhvr>
                                      <p:to>
                                        <p:strVal val="visible"/>
                                      </p:to>
                                    </p:set>
                                  </p:childTnLst>
                                </p:cTn>
                              </p:par>
                              <p:par>
                                <p:cTn id="40" presetID="1" presetClass="entr" presetSubtype="0" fill="hold" nodeType="withEffect">
                                  <p:stCondLst>
                                    <p:cond delay="0"/>
                                  </p:stCondLst>
                                  <p:childTnLst>
                                    <p:set>
                                      <p:cBhvr>
                                        <p:cTn id="41" dur="1" fill="hold">
                                          <p:stCondLst>
                                            <p:cond delay="0"/>
                                          </p:stCondLst>
                                        </p:cTn>
                                        <p:tgtEl>
                                          <p:spTgt spid="68"/>
                                        </p:tgtEl>
                                        <p:attrNameLst>
                                          <p:attrName>style.visibility</p:attrName>
                                        </p:attrNameLst>
                                      </p:cBhvr>
                                      <p:to>
                                        <p:strVal val="visible"/>
                                      </p:to>
                                    </p:set>
                                  </p:childTnLst>
                                </p:cTn>
                              </p:par>
                            </p:childTnLst>
                          </p:cTn>
                        </p:par>
                      </p:childTnLst>
                    </p:cTn>
                  </p:par>
                  <p:par>
                    <p:cTn id="42" fill="hold">
                      <p:stCondLst>
                        <p:cond delay="indefinite"/>
                      </p:stCondLst>
                      <p:childTnLst>
                        <p:par>
                          <p:cTn id="43" fill="hold">
                            <p:stCondLst>
                              <p:cond delay="0"/>
                            </p:stCondLst>
                            <p:childTnLst>
                              <p:par>
                                <p:cTn id="44" presetID="1" presetClass="entr" presetSubtype="0" fill="hold" grpId="0" nodeType="clickEffect">
                                  <p:stCondLst>
                                    <p:cond delay="0"/>
                                  </p:stCondLst>
                                  <p:childTnLst>
                                    <p:set>
                                      <p:cBhvr>
                                        <p:cTn id="45" dur="1" fill="hold">
                                          <p:stCondLst>
                                            <p:cond delay="0"/>
                                          </p:stCondLst>
                                        </p:cTn>
                                        <p:tgtEl>
                                          <p:spTgt spid="53"/>
                                        </p:tgtEl>
                                        <p:attrNameLst>
                                          <p:attrName>style.visibility</p:attrName>
                                        </p:attrNameLst>
                                      </p:cBhvr>
                                      <p:to>
                                        <p:strVal val="visible"/>
                                      </p:to>
                                    </p:set>
                                  </p:childTnLst>
                                </p:cTn>
                              </p:par>
                            </p:childTnLst>
                          </p:cTn>
                        </p:par>
                      </p:childTnLst>
                    </p:cTn>
                  </p:par>
                  <p:par>
                    <p:cTn id="46" fill="hold">
                      <p:stCondLst>
                        <p:cond delay="indefinite"/>
                      </p:stCondLst>
                      <p:childTnLst>
                        <p:par>
                          <p:cTn id="47" fill="hold">
                            <p:stCondLst>
                              <p:cond delay="0"/>
                            </p:stCondLst>
                            <p:childTnLst>
                              <p:par>
                                <p:cTn id="48" presetID="1" presetClass="entr" presetSubtype="0" fill="hold" nodeType="clickEffect">
                                  <p:stCondLst>
                                    <p:cond delay="0"/>
                                  </p:stCondLst>
                                  <p:childTnLst>
                                    <p:set>
                                      <p:cBhvr>
                                        <p:cTn id="49" dur="1" fill="hold">
                                          <p:stCondLst>
                                            <p:cond delay="0"/>
                                          </p:stCondLst>
                                        </p:cTn>
                                        <p:tgtEl>
                                          <p:spTgt spid="65"/>
                                        </p:tgtEl>
                                        <p:attrNameLst>
                                          <p:attrName>style.visibility</p:attrName>
                                        </p:attrNameLst>
                                      </p:cBhvr>
                                      <p:to>
                                        <p:strVal val="visible"/>
                                      </p:to>
                                    </p:set>
                                  </p:childTnLst>
                                </p:cTn>
                              </p:par>
                              <p:par>
                                <p:cTn id="50" presetID="1" presetClass="entr" presetSubtype="0" fill="hold" nodeType="withEffect">
                                  <p:stCondLst>
                                    <p:cond delay="0"/>
                                  </p:stCondLst>
                                  <p:childTnLst>
                                    <p:set>
                                      <p:cBhvr>
                                        <p:cTn id="51" dur="1" fill="hold">
                                          <p:stCondLst>
                                            <p:cond delay="0"/>
                                          </p:stCondLst>
                                        </p:cTn>
                                        <p:tgtEl>
                                          <p:spTgt spid="64"/>
                                        </p:tgtEl>
                                        <p:attrNameLst>
                                          <p:attrName>style.visibility</p:attrName>
                                        </p:attrNameLst>
                                      </p:cBhvr>
                                      <p:to>
                                        <p:strVal val="visible"/>
                                      </p:to>
                                    </p:set>
                                  </p:childTnLst>
                                </p:cTn>
                              </p:par>
                            </p:childTnLst>
                          </p:cTn>
                        </p:par>
                      </p:childTnLst>
                    </p:cTn>
                  </p:par>
                  <p:par>
                    <p:cTn id="52" fill="hold">
                      <p:stCondLst>
                        <p:cond delay="indefinite"/>
                      </p:stCondLst>
                      <p:childTnLst>
                        <p:par>
                          <p:cTn id="53" fill="hold">
                            <p:stCondLst>
                              <p:cond delay="0"/>
                            </p:stCondLst>
                            <p:childTnLst>
                              <p:par>
                                <p:cTn id="54" presetID="1" presetClass="entr" presetSubtype="0" fill="hold" grpId="0" nodeType="clickEffect">
                                  <p:stCondLst>
                                    <p:cond delay="0"/>
                                  </p:stCondLst>
                                  <p:childTnLst>
                                    <p:set>
                                      <p:cBhvr>
                                        <p:cTn id="55" dur="1" fill="hold">
                                          <p:stCondLst>
                                            <p:cond delay="0"/>
                                          </p:stCondLst>
                                        </p:cTn>
                                        <p:tgtEl>
                                          <p:spTgt spid="59"/>
                                        </p:tgtEl>
                                        <p:attrNameLst>
                                          <p:attrName>style.visibility</p:attrName>
                                        </p:attrNameLst>
                                      </p:cBhvr>
                                      <p:to>
                                        <p:strVal val="visible"/>
                                      </p:to>
                                    </p:set>
                                  </p:childTnLst>
                                </p:cTn>
                              </p:par>
                            </p:childTnLst>
                          </p:cTn>
                        </p:par>
                      </p:childTnLst>
                    </p:cTn>
                  </p:par>
                  <p:par>
                    <p:cTn id="56" fill="hold">
                      <p:stCondLst>
                        <p:cond delay="indefinite"/>
                      </p:stCondLst>
                      <p:childTnLst>
                        <p:par>
                          <p:cTn id="57" fill="hold">
                            <p:stCondLst>
                              <p:cond delay="0"/>
                            </p:stCondLst>
                            <p:childTnLst>
                              <p:par>
                                <p:cTn id="58" presetID="1" presetClass="entr" presetSubtype="0" fill="hold" grpId="0" nodeType="clickEffect">
                                  <p:stCondLst>
                                    <p:cond delay="0"/>
                                  </p:stCondLst>
                                  <p:childTnLst>
                                    <p:set>
                                      <p:cBhvr>
                                        <p:cTn id="59" dur="1" fill="hold">
                                          <p:stCondLst>
                                            <p:cond delay="0"/>
                                          </p:stCondLst>
                                        </p:cTn>
                                        <p:tgtEl>
                                          <p:spTgt spid="58"/>
                                        </p:tgtEl>
                                        <p:attrNameLst>
                                          <p:attrName>style.visibility</p:attrName>
                                        </p:attrNameLst>
                                      </p:cBhvr>
                                      <p:to>
                                        <p:strVal val="visible"/>
                                      </p:to>
                                    </p:set>
                                  </p:childTnLst>
                                </p:cTn>
                              </p:par>
                            </p:childTnLst>
                          </p:cTn>
                        </p:par>
                      </p:childTnLst>
                    </p:cTn>
                  </p:par>
                  <p:par>
                    <p:cTn id="60" fill="hold">
                      <p:stCondLst>
                        <p:cond delay="indefinite"/>
                      </p:stCondLst>
                      <p:childTnLst>
                        <p:par>
                          <p:cTn id="61" fill="hold">
                            <p:stCondLst>
                              <p:cond delay="0"/>
                            </p:stCondLst>
                            <p:childTnLst>
                              <p:par>
                                <p:cTn id="62" presetID="1" presetClass="entr" presetSubtype="0" fill="hold" grpId="0" nodeType="clickEffect">
                                  <p:stCondLst>
                                    <p:cond delay="0"/>
                                  </p:stCondLst>
                                  <p:childTnLst>
                                    <p:set>
                                      <p:cBhvr>
                                        <p:cTn id="63" dur="1" fill="hold">
                                          <p:stCondLst>
                                            <p:cond delay="0"/>
                                          </p:stCondLst>
                                        </p:cTn>
                                        <p:tgtEl>
                                          <p:spTgt spid="46"/>
                                        </p:tgtEl>
                                        <p:attrNameLst>
                                          <p:attrName>style.visibility</p:attrName>
                                        </p:attrNameLst>
                                      </p:cBhvr>
                                      <p:to>
                                        <p:strVal val="visible"/>
                                      </p:to>
                                    </p:set>
                                  </p:childTnLst>
                                </p:cTn>
                              </p:par>
                            </p:childTnLst>
                          </p:cTn>
                        </p:par>
                      </p:childTnLst>
                    </p:cTn>
                  </p:par>
                  <p:par>
                    <p:cTn id="64" fill="hold">
                      <p:stCondLst>
                        <p:cond delay="indefinite"/>
                      </p:stCondLst>
                      <p:childTnLst>
                        <p:par>
                          <p:cTn id="65" fill="hold">
                            <p:stCondLst>
                              <p:cond delay="0"/>
                            </p:stCondLst>
                            <p:childTnLst>
                              <p:par>
                                <p:cTn id="66" presetID="1" presetClass="entr" presetSubtype="0" fill="hold" nodeType="clickEffect">
                                  <p:stCondLst>
                                    <p:cond delay="0"/>
                                  </p:stCondLst>
                                  <p:childTnLst>
                                    <p:set>
                                      <p:cBhvr>
                                        <p:cTn id="67" dur="1" fill="hold">
                                          <p:stCondLst>
                                            <p:cond delay="0"/>
                                          </p:stCondLst>
                                        </p:cTn>
                                        <p:tgtEl>
                                          <p:spTgt spid="67"/>
                                        </p:tgtEl>
                                        <p:attrNameLst>
                                          <p:attrName>style.visibility</p:attrName>
                                        </p:attrNameLst>
                                      </p:cBhvr>
                                      <p:to>
                                        <p:strVal val="visible"/>
                                      </p:to>
                                    </p:set>
                                  </p:childTnLst>
                                </p:cTn>
                              </p:par>
                              <p:par>
                                <p:cTn id="68" presetID="1" presetClass="entr" presetSubtype="0" fill="hold" nodeType="withEffect">
                                  <p:stCondLst>
                                    <p:cond delay="0"/>
                                  </p:stCondLst>
                                  <p:childTnLst>
                                    <p:set>
                                      <p:cBhvr>
                                        <p:cTn id="69" dur="1" fill="hold">
                                          <p:stCondLst>
                                            <p:cond delay="0"/>
                                          </p:stCondLst>
                                        </p:cTn>
                                        <p:tgtEl>
                                          <p:spTgt spid="66"/>
                                        </p:tgtEl>
                                        <p:attrNameLst>
                                          <p:attrName>style.visibility</p:attrName>
                                        </p:attrNameLst>
                                      </p:cBhvr>
                                      <p:to>
                                        <p:strVal val="visible"/>
                                      </p:to>
                                    </p:set>
                                  </p:childTnLst>
                                </p:cTn>
                              </p:par>
                            </p:childTnLst>
                          </p:cTn>
                        </p:par>
                      </p:childTnLst>
                    </p:cTn>
                  </p:par>
                  <p:par>
                    <p:cTn id="70" fill="hold">
                      <p:stCondLst>
                        <p:cond delay="indefinite"/>
                      </p:stCondLst>
                      <p:childTnLst>
                        <p:par>
                          <p:cTn id="71" fill="hold">
                            <p:stCondLst>
                              <p:cond delay="0"/>
                            </p:stCondLst>
                            <p:childTnLst>
                              <p:par>
                                <p:cTn id="72" presetID="1" presetClass="entr" presetSubtype="0" fill="hold" grpId="0" nodeType="clickEffect">
                                  <p:stCondLst>
                                    <p:cond delay="0"/>
                                  </p:stCondLst>
                                  <p:childTnLst>
                                    <p:set>
                                      <p:cBhvr>
                                        <p:cTn id="73" dur="1" fill="hold">
                                          <p:stCondLst>
                                            <p:cond delay="0"/>
                                          </p:stCondLst>
                                        </p:cTn>
                                        <p:tgtEl>
                                          <p:spTgt spid="52"/>
                                        </p:tgtEl>
                                        <p:attrNameLst>
                                          <p:attrName>style.visibility</p:attrName>
                                        </p:attrNameLst>
                                      </p:cBhvr>
                                      <p:to>
                                        <p:strVal val="visible"/>
                                      </p:to>
                                    </p:set>
                                  </p:childTnLst>
                                </p:cTn>
                              </p:par>
                            </p:childTnLst>
                          </p:cTn>
                        </p:par>
                      </p:childTnLst>
                    </p:cTn>
                  </p:par>
                  <p:par>
                    <p:cTn id="74" fill="hold">
                      <p:stCondLst>
                        <p:cond delay="indefinite"/>
                      </p:stCondLst>
                      <p:childTnLst>
                        <p:par>
                          <p:cTn id="75" fill="hold">
                            <p:stCondLst>
                              <p:cond delay="0"/>
                            </p:stCondLst>
                            <p:childTnLst>
                              <p:par>
                                <p:cTn id="76" presetID="1" presetClass="entr" presetSubtype="0" fill="hold" grpId="0" nodeType="clickEffect">
                                  <p:stCondLst>
                                    <p:cond delay="0"/>
                                  </p:stCondLst>
                                  <p:childTnLst>
                                    <p:set>
                                      <p:cBhvr>
                                        <p:cTn id="77" dur="1" fill="hold">
                                          <p:stCondLst>
                                            <p:cond delay="0"/>
                                          </p:stCondLst>
                                        </p:cTn>
                                        <p:tgtEl>
                                          <p:spTgt spid="5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8" grpId="0"/>
      <p:bldP spid="35" grpId="0"/>
      <p:bldP spid="36" grpId="0"/>
      <p:bldP spid="37" grpId="0"/>
      <p:bldP spid="46" grpId="0"/>
      <p:bldP spid="51" grpId="0"/>
      <p:bldP spid="52" grpId="0"/>
      <p:bldP spid="53" grpId="0"/>
      <p:bldP spid="58" grpId="0"/>
      <p:bldP spid="5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71692" y="0"/>
            <a:ext cx="8324607" cy="584775"/>
          </a:xfrm>
          <a:prstGeom prst="rect">
            <a:avLst/>
          </a:prstGeom>
          <a:noFill/>
        </p:spPr>
        <p:txBody>
          <a:bodyPr wrap="square" rtlCol="0">
            <a:spAutoFit/>
          </a:bodyPr>
          <a:lstStyle/>
          <a:p>
            <a:r>
              <a:rPr lang="en-GB" sz="3200" dirty="0" smtClean="0">
                <a:solidFill>
                  <a:srgbClr val="0070C0"/>
                </a:solidFill>
                <a:latin typeface="Calibri" panose="020F0502020204030204" pitchFamily="34" charset="0"/>
              </a:rPr>
              <a:t>Sorting </a:t>
            </a:r>
            <a:r>
              <a:rPr lang="en-GB" sz="3200" dirty="0" err="1" smtClean="0">
                <a:solidFill>
                  <a:srgbClr val="0070C0"/>
                </a:solidFill>
                <a:latin typeface="Calibri" panose="020F0502020204030204" pitchFamily="34" charset="0"/>
              </a:rPr>
              <a:t>Minibeasts</a:t>
            </a:r>
            <a:r>
              <a:rPr lang="en-GB" sz="3200" dirty="0" smtClean="0">
                <a:solidFill>
                  <a:srgbClr val="0070C0"/>
                </a:solidFill>
                <a:latin typeface="Calibri" panose="020F0502020204030204" pitchFamily="34" charset="0"/>
              </a:rPr>
              <a:t> – as questions and answers</a:t>
            </a:r>
            <a:endParaRPr lang="en-GB" sz="8800" dirty="0">
              <a:solidFill>
                <a:srgbClr val="0070C0"/>
              </a:solidFill>
              <a:latin typeface="Calibri" panose="020F0502020204030204" pitchFamily="34" charset="0"/>
            </a:endParaRPr>
          </a:p>
        </p:txBody>
      </p:sp>
      <p:pic>
        <p:nvPicPr>
          <p:cNvPr id="69" name="Picture 68"/>
          <p:cNvPicPr>
            <a:picLocks noChangeAspect="1"/>
          </p:cNvPicPr>
          <p:nvPr/>
        </p:nvPicPr>
        <p:blipFill rotWithShape="1">
          <a:blip r:embed="rId2" cstate="print">
            <a:extLst>
              <a:ext uri="{28A0092B-C50C-407E-A947-70E740481C1C}">
                <a14:useLocalDpi xmlns:a14="http://schemas.microsoft.com/office/drawing/2010/main" val="0"/>
              </a:ext>
            </a:extLst>
          </a:blip>
          <a:srcRect l="3411" t="4089" r="3202" b="7537"/>
          <a:stretch/>
        </p:blipFill>
        <p:spPr>
          <a:xfrm>
            <a:off x="2094597" y="546145"/>
            <a:ext cx="1071204" cy="1013690"/>
          </a:xfrm>
          <a:prstGeom prst="rect">
            <a:avLst/>
          </a:prstGeom>
        </p:spPr>
      </p:pic>
      <p:pic>
        <p:nvPicPr>
          <p:cNvPr id="70" name="Picture 6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338133" y="623406"/>
            <a:ext cx="1288752" cy="859168"/>
          </a:xfrm>
          <a:prstGeom prst="rect">
            <a:avLst/>
          </a:prstGeom>
        </p:spPr>
      </p:pic>
      <p:pic>
        <p:nvPicPr>
          <p:cNvPr id="72" name="Picture 7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99217" y="623406"/>
            <a:ext cx="936429" cy="936429"/>
          </a:xfrm>
          <a:prstGeom prst="rect">
            <a:avLst/>
          </a:prstGeom>
        </p:spPr>
      </p:pic>
      <p:pic>
        <p:nvPicPr>
          <p:cNvPr id="73" name="Picture 72"/>
          <p:cNvPicPr>
            <a:picLocks noChangeAspect="1"/>
          </p:cNvPicPr>
          <p:nvPr/>
        </p:nvPicPr>
        <p:blipFill rotWithShape="1">
          <a:blip r:embed="rId5" cstate="print">
            <a:extLst>
              <a:ext uri="{28A0092B-C50C-407E-A947-70E740481C1C}">
                <a14:useLocalDpi xmlns:a14="http://schemas.microsoft.com/office/drawing/2010/main" val="0"/>
              </a:ext>
            </a:extLst>
          </a:blip>
          <a:srcRect l="16232" t="14630" r="8524" b="9074"/>
          <a:stretch/>
        </p:blipFill>
        <p:spPr>
          <a:xfrm>
            <a:off x="5907978" y="623406"/>
            <a:ext cx="931883" cy="936429"/>
          </a:xfrm>
          <a:prstGeom prst="rect">
            <a:avLst/>
          </a:prstGeom>
        </p:spPr>
      </p:pic>
      <p:pic>
        <p:nvPicPr>
          <p:cNvPr id="74" name="Picture 73"/>
          <p:cNvPicPr>
            <a:picLocks noChangeAspect="1"/>
          </p:cNvPicPr>
          <p:nvPr/>
        </p:nvPicPr>
        <p:blipFill rotWithShape="1">
          <a:blip r:embed="rId6" cstate="print">
            <a:extLst>
              <a:ext uri="{28A0092B-C50C-407E-A947-70E740481C1C}">
                <a14:useLocalDpi xmlns:a14="http://schemas.microsoft.com/office/drawing/2010/main" val="0"/>
              </a:ext>
            </a:extLst>
          </a:blip>
          <a:srcRect l="8585" t="8628" r="2778" b="2147"/>
          <a:stretch/>
        </p:blipFill>
        <p:spPr>
          <a:xfrm>
            <a:off x="7012194" y="623406"/>
            <a:ext cx="1550408" cy="936429"/>
          </a:xfrm>
          <a:prstGeom prst="rect">
            <a:avLst/>
          </a:prstGeom>
        </p:spPr>
      </p:pic>
      <p:pic>
        <p:nvPicPr>
          <p:cNvPr id="75" name="Picture 74"/>
          <p:cNvPicPr>
            <a:picLocks noChangeAspect="1"/>
          </p:cNvPicPr>
          <p:nvPr/>
        </p:nvPicPr>
        <p:blipFill rotWithShape="1">
          <a:blip r:embed="rId7" cstate="print">
            <a:extLst>
              <a:ext uri="{28A0092B-C50C-407E-A947-70E740481C1C}">
                <a14:useLocalDpi xmlns:a14="http://schemas.microsoft.com/office/drawing/2010/main" val="0"/>
              </a:ext>
            </a:extLst>
          </a:blip>
          <a:srcRect l="19305" t="23518" r="7362" b="12221"/>
          <a:stretch/>
        </p:blipFill>
        <p:spPr>
          <a:xfrm>
            <a:off x="8734935" y="623406"/>
            <a:ext cx="1424883" cy="936429"/>
          </a:xfrm>
          <a:prstGeom prst="rect">
            <a:avLst/>
          </a:prstGeom>
        </p:spPr>
      </p:pic>
      <p:sp>
        <p:nvSpPr>
          <p:cNvPr id="76" name="TextBox 75"/>
          <p:cNvSpPr txBox="1"/>
          <p:nvPr/>
        </p:nvSpPr>
        <p:spPr>
          <a:xfrm>
            <a:off x="2246920" y="1559835"/>
            <a:ext cx="647934" cy="307777"/>
          </a:xfrm>
          <a:prstGeom prst="rect">
            <a:avLst/>
          </a:prstGeom>
          <a:noFill/>
        </p:spPr>
        <p:txBody>
          <a:bodyPr wrap="none" rtlCol="0">
            <a:spAutoFit/>
          </a:bodyPr>
          <a:lstStyle/>
          <a:p>
            <a:r>
              <a:rPr lang="en-GB" sz="1400" b="1" dirty="0" smtClean="0"/>
              <a:t>spider</a:t>
            </a:r>
            <a:endParaRPr lang="en-GB" b="1" dirty="0"/>
          </a:p>
        </p:txBody>
      </p:sp>
      <p:sp>
        <p:nvSpPr>
          <p:cNvPr id="77" name="TextBox 76"/>
          <p:cNvSpPr txBox="1"/>
          <p:nvPr/>
        </p:nvSpPr>
        <p:spPr>
          <a:xfrm>
            <a:off x="3375067" y="1559835"/>
            <a:ext cx="1003929" cy="307777"/>
          </a:xfrm>
          <a:prstGeom prst="rect">
            <a:avLst/>
          </a:prstGeom>
          <a:noFill/>
        </p:spPr>
        <p:txBody>
          <a:bodyPr wrap="none" rtlCol="0">
            <a:spAutoFit/>
          </a:bodyPr>
          <a:lstStyle/>
          <a:p>
            <a:r>
              <a:rPr lang="en-GB" sz="1400" b="1" dirty="0" smtClean="0"/>
              <a:t>woodlouse</a:t>
            </a:r>
            <a:endParaRPr lang="en-GB" b="1" dirty="0"/>
          </a:p>
        </p:txBody>
      </p:sp>
      <p:sp>
        <p:nvSpPr>
          <p:cNvPr id="78" name="TextBox 77"/>
          <p:cNvSpPr txBox="1"/>
          <p:nvPr/>
        </p:nvSpPr>
        <p:spPr>
          <a:xfrm>
            <a:off x="4961097" y="1559835"/>
            <a:ext cx="530915" cy="307777"/>
          </a:xfrm>
          <a:prstGeom prst="rect">
            <a:avLst/>
          </a:prstGeom>
          <a:noFill/>
        </p:spPr>
        <p:txBody>
          <a:bodyPr wrap="none" rtlCol="0">
            <a:spAutoFit/>
          </a:bodyPr>
          <a:lstStyle/>
          <a:p>
            <a:r>
              <a:rPr lang="en-GB" sz="1400" b="1" dirty="0" smtClean="0"/>
              <a:t>snail</a:t>
            </a:r>
            <a:endParaRPr lang="en-GB" b="1" dirty="0"/>
          </a:p>
        </p:txBody>
      </p:sp>
      <p:sp>
        <p:nvSpPr>
          <p:cNvPr id="79" name="TextBox 78"/>
          <p:cNvSpPr txBox="1"/>
          <p:nvPr/>
        </p:nvSpPr>
        <p:spPr>
          <a:xfrm>
            <a:off x="5900039" y="1572893"/>
            <a:ext cx="798039" cy="307777"/>
          </a:xfrm>
          <a:prstGeom prst="rect">
            <a:avLst/>
          </a:prstGeom>
          <a:noFill/>
        </p:spPr>
        <p:txBody>
          <a:bodyPr wrap="none" rtlCol="0">
            <a:spAutoFit/>
          </a:bodyPr>
          <a:lstStyle/>
          <a:p>
            <a:r>
              <a:rPr lang="en-GB" sz="1400" b="1" dirty="0" smtClean="0"/>
              <a:t>ladybird</a:t>
            </a:r>
            <a:endParaRPr lang="en-GB" b="1" dirty="0"/>
          </a:p>
        </p:txBody>
      </p:sp>
      <p:sp>
        <p:nvSpPr>
          <p:cNvPr id="80" name="TextBox 79"/>
          <p:cNvSpPr txBox="1"/>
          <p:nvPr/>
        </p:nvSpPr>
        <p:spPr>
          <a:xfrm>
            <a:off x="7168735" y="1559835"/>
            <a:ext cx="1021755" cy="307777"/>
          </a:xfrm>
          <a:prstGeom prst="rect">
            <a:avLst/>
          </a:prstGeom>
          <a:noFill/>
        </p:spPr>
        <p:txBody>
          <a:bodyPr wrap="none" rtlCol="0">
            <a:spAutoFit/>
          </a:bodyPr>
          <a:lstStyle/>
          <a:p>
            <a:r>
              <a:rPr lang="en-GB" sz="1400" b="1" dirty="0" smtClean="0"/>
              <a:t>earthworm</a:t>
            </a:r>
            <a:endParaRPr lang="en-GB" b="1" dirty="0"/>
          </a:p>
        </p:txBody>
      </p:sp>
      <p:sp>
        <p:nvSpPr>
          <p:cNvPr id="81" name="TextBox 80"/>
          <p:cNvSpPr txBox="1"/>
          <p:nvPr/>
        </p:nvSpPr>
        <p:spPr>
          <a:xfrm>
            <a:off x="9037841" y="1559835"/>
            <a:ext cx="690638" cy="307777"/>
          </a:xfrm>
          <a:prstGeom prst="rect">
            <a:avLst/>
          </a:prstGeom>
          <a:noFill/>
        </p:spPr>
        <p:txBody>
          <a:bodyPr wrap="none" rtlCol="0">
            <a:spAutoFit/>
          </a:bodyPr>
          <a:lstStyle/>
          <a:p>
            <a:r>
              <a:rPr lang="en-GB" sz="1400" b="1" dirty="0" smtClean="0"/>
              <a:t>earwig</a:t>
            </a:r>
            <a:endParaRPr lang="en-GB" b="1" dirty="0"/>
          </a:p>
        </p:txBody>
      </p:sp>
      <p:sp>
        <p:nvSpPr>
          <p:cNvPr id="5" name="TextBox 4"/>
          <p:cNvSpPr txBox="1"/>
          <p:nvPr/>
        </p:nvSpPr>
        <p:spPr>
          <a:xfrm>
            <a:off x="2070049" y="2111983"/>
            <a:ext cx="8458018" cy="4247317"/>
          </a:xfrm>
          <a:prstGeom prst="rect">
            <a:avLst/>
          </a:prstGeom>
          <a:noFill/>
        </p:spPr>
        <p:txBody>
          <a:bodyPr wrap="square" rtlCol="0">
            <a:spAutoFit/>
          </a:bodyPr>
          <a:lstStyle/>
          <a:p>
            <a:pPr marL="342900" indent="-342900">
              <a:buAutoNum type="arabicPeriod"/>
            </a:pPr>
            <a:r>
              <a:rPr lang="en-GB" dirty="0" smtClean="0"/>
              <a:t>Does </a:t>
            </a:r>
            <a:r>
              <a:rPr lang="en-GB" dirty="0"/>
              <a:t>it have legs?			Yes – go to 2</a:t>
            </a:r>
            <a:br>
              <a:rPr lang="en-GB" dirty="0"/>
            </a:br>
            <a:r>
              <a:rPr lang="en-GB" dirty="0"/>
              <a:t>					No – go to </a:t>
            </a:r>
            <a:r>
              <a:rPr lang="en-GB" dirty="0" smtClean="0"/>
              <a:t>3</a:t>
            </a:r>
          </a:p>
          <a:p>
            <a:pPr marL="342900" indent="-342900">
              <a:buAutoNum type="arabicPeriod"/>
            </a:pPr>
            <a:endParaRPr lang="en-GB" dirty="0"/>
          </a:p>
          <a:p>
            <a:r>
              <a:rPr lang="en-GB" dirty="0"/>
              <a:t>2. Does it have 6 legs?			Yes – go to 4</a:t>
            </a:r>
            <a:br>
              <a:rPr lang="en-GB" dirty="0"/>
            </a:br>
            <a:r>
              <a:rPr lang="en-GB" dirty="0"/>
              <a:t>					No – go to </a:t>
            </a:r>
            <a:r>
              <a:rPr lang="en-GB" dirty="0" smtClean="0"/>
              <a:t>5</a:t>
            </a:r>
          </a:p>
          <a:p>
            <a:endParaRPr lang="en-GB" dirty="0"/>
          </a:p>
          <a:p>
            <a:r>
              <a:rPr lang="en-GB" dirty="0"/>
              <a:t>3. Does it have antennae?		</a:t>
            </a:r>
            <a:r>
              <a:rPr lang="en-GB" dirty="0" smtClean="0"/>
              <a:t>	Yes </a:t>
            </a:r>
            <a:r>
              <a:rPr lang="en-GB" dirty="0"/>
              <a:t>– It is a snail</a:t>
            </a:r>
            <a:br>
              <a:rPr lang="en-GB" dirty="0"/>
            </a:br>
            <a:r>
              <a:rPr lang="en-GB" dirty="0"/>
              <a:t>					No – It is an </a:t>
            </a:r>
            <a:r>
              <a:rPr lang="en-GB" dirty="0" smtClean="0"/>
              <a:t>earthworm</a:t>
            </a:r>
          </a:p>
          <a:p>
            <a:endParaRPr lang="en-GB" dirty="0"/>
          </a:p>
          <a:p>
            <a:r>
              <a:rPr lang="en-GB" dirty="0"/>
              <a:t>4. Does it have pinchers?		</a:t>
            </a:r>
            <a:r>
              <a:rPr lang="en-GB" dirty="0" smtClean="0"/>
              <a:t>	Yes </a:t>
            </a:r>
            <a:r>
              <a:rPr lang="en-GB" dirty="0"/>
              <a:t>– It is an earwig</a:t>
            </a:r>
            <a:br>
              <a:rPr lang="en-GB" dirty="0"/>
            </a:br>
            <a:r>
              <a:rPr lang="en-GB" dirty="0"/>
              <a:t>					No – It is a </a:t>
            </a:r>
            <a:r>
              <a:rPr lang="en-GB" dirty="0" smtClean="0"/>
              <a:t>ladybird</a:t>
            </a:r>
          </a:p>
          <a:p>
            <a:endParaRPr lang="en-GB" dirty="0"/>
          </a:p>
          <a:p>
            <a:r>
              <a:rPr lang="en-GB" dirty="0"/>
              <a:t>5. Is its body in two main parts?		Yes – It is a spider</a:t>
            </a:r>
            <a:br>
              <a:rPr lang="en-GB" dirty="0"/>
            </a:br>
            <a:r>
              <a:rPr lang="en-GB" dirty="0"/>
              <a:t>					No – It is a woodlouse</a:t>
            </a:r>
          </a:p>
          <a:p>
            <a:endParaRPr lang="en-GB" dirty="0"/>
          </a:p>
        </p:txBody>
      </p:sp>
    </p:spTree>
    <p:extLst>
      <p:ext uri="{BB962C8B-B14F-4D97-AF65-F5344CB8AC3E}">
        <p14:creationId xmlns:p14="http://schemas.microsoft.com/office/powerpoint/2010/main" val="301949727"/>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215</TotalTime>
  <Words>587</Words>
  <Application>Microsoft Office PowerPoint</Application>
  <PresentationFormat>Widescreen</PresentationFormat>
  <Paragraphs>69</Paragraphs>
  <Slides>12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David Kimberley</dc:creator>
  <cp:lastModifiedBy>SAM WILLOUGHBY</cp:lastModifiedBy>
  <cp:revision>23</cp:revision>
  <dcterms:created xsi:type="dcterms:W3CDTF">2016-10-01T21:11:37Z</dcterms:created>
  <dcterms:modified xsi:type="dcterms:W3CDTF">2020-06-12T12:47:34Z</dcterms:modified>
</cp:coreProperties>
</file>