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FF6FCF"/>
    <a:srgbClr val="FFFF66"/>
    <a:srgbClr val="66FF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2314" y="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10/18/2021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322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10/18/2021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446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10/18/2021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950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10/18/2021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34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10/18/2021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309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10/18/2021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567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10/18/2021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434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10/18/2021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477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10/18/2021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657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10/18/2021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523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10/18/2021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049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C2386-329F-2544-91A5-095D57D85E90}" type="datetimeFigureOut">
              <a:rPr lang="en-US" smtClean="0"/>
              <a:t>10/18/2021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310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4502" y="6785939"/>
            <a:ext cx="3450558" cy="2090220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2123285"/>
              </p:ext>
            </p:extLst>
          </p:nvPr>
        </p:nvGraphicFramePr>
        <p:xfrm>
          <a:off x="92870" y="782127"/>
          <a:ext cx="6640115" cy="8244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85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15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5648">
                <a:tc gridSpan="2">
                  <a:txBody>
                    <a:bodyPr/>
                    <a:lstStyle/>
                    <a:p>
                      <a:r>
                        <a:rPr lang="en-US" sz="1300" dirty="0">
                          <a:solidFill>
                            <a:srgbClr val="000000"/>
                          </a:solidFill>
                        </a:rPr>
                        <a:t>What</a:t>
                      </a:r>
                      <a:r>
                        <a:rPr lang="en-US" sz="1300" baseline="0" dirty="0">
                          <a:solidFill>
                            <a:srgbClr val="000000"/>
                          </a:solidFill>
                        </a:rPr>
                        <a:t> I will know by the end of the unit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</a:rPr>
                        <a:t>: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24848">
                <a:tc>
                  <a:txBody>
                    <a:bodyPr/>
                    <a:lstStyle/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I can describe the movement of the  Earth and other planets, relative to the Sun.</a:t>
                      </a:r>
                    </a:p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I can describe the Sun, Earth and Moon as approximately spherical bodies</a:t>
                      </a: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600" dirty="0">
                        <a:solidFill>
                          <a:srgbClr val="000000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48629">
                <a:tc>
                  <a:txBody>
                    <a:bodyPr/>
                    <a:lstStyle/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I can describe the movement of the moon relative to the Earth.</a:t>
                      </a: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60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60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60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60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60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60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600" dirty="0">
                        <a:solidFill>
                          <a:srgbClr val="000000"/>
                        </a:solidFill>
                      </a:endParaRPr>
                    </a:p>
                    <a:p>
                      <a:pPr marL="0" indent="0">
                        <a:buFont typeface="Arial"/>
                        <a:buNone/>
                      </a:pPr>
                      <a:endParaRPr lang="en-US" sz="1600" dirty="0">
                        <a:solidFill>
                          <a:srgbClr val="000000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24848"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baseline="0" dirty="0">
                          <a:solidFill>
                            <a:srgbClr val="000000"/>
                          </a:solidFill>
                        </a:rPr>
                        <a:t>I can use the idea of the Earths rotation to explain day and night and the apparent movement of the sun across the sky.</a:t>
                      </a: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6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600" baseline="0" dirty="0">
                        <a:solidFill>
                          <a:srgbClr val="000000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1823" b="9507"/>
          <a:stretch/>
        </p:blipFill>
        <p:spPr>
          <a:xfrm>
            <a:off x="2325688" y="1202267"/>
            <a:ext cx="4291012" cy="2468033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2876719" y="3928439"/>
            <a:ext cx="3514388" cy="2743200"/>
            <a:chOff x="2272048" y="2476500"/>
            <a:chExt cx="2071348" cy="1700722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272048" y="2476500"/>
              <a:ext cx="2071348" cy="1700722"/>
            </a:xfrm>
            <a:prstGeom prst="rect">
              <a:avLst/>
            </a:prstGeom>
          </p:spPr>
        </p:pic>
        <p:cxnSp>
          <p:nvCxnSpPr>
            <p:cNvPr id="18" name="Straight Arrow Connector 17"/>
            <p:cNvCxnSpPr/>
            <p:nvPr/>
          </p:nvCxnSpPr>
          <p:spPr>
            <a:xfrm flipH="1" flipV="1">
              <a:off x="3445934" y="3111500"/>
              <a:ext cx="46567" cy="7620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 flipH="1">
              <a:off x="2891367" y="2959100"/>
              <a:ext cx="46568" cy="3810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>
              <a:off x="2709334" y="3484033"/>
              <a:ext cx="0" cy="76201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 flipV="1">
              <a:off x="3210984" y="3712635"/>
              <a:ext cx="80434" cy="4233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itle 1"/>
          <p:cNvSpPr txBox="1">
            <a:spLocks/>
          </p:cNvSpPr>
          <p:nvPr/>
        </p:nvSpPr>
        <p:spPr>
          <a:xfrm>
            <a:off x="5791200" y="131235"/>
            <a:ext cx="979885" cy="55456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b="1"/>
              <a:t>Space</a:t>
            </a:r>
            <a:endParaRPr lang="en-US" sz="1400" b="1" dirty="0"/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2184400" y="118536"/>
            <a:ext cx="3556000" cy="56726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b="1" dirty="0"/>
              <a:t>Big Question:</a:t>
            </a:r>
          </a:p>
          <a:p>
            <a:r>
              <a:rPr lang="en-US" sz="1400" b="1" dirty="0"/>
              <a:t>‘Why don’t we see the moon all of the time?’</a:t>
            </a:r>
          </a:p>
        </p:txBody>
      </p:sp>
      <p:sp>
        <p:nvSpPr>
          <p:cNvPr id="26" name="Title 1"/>
          <p:cNvSpPr txBox="1">
            <a:spLocks/>
          </p:cNvSpPr>
          <p:nvPr/>
        </p:nvSpPr>
        <p:spPr>
          <a:xfrm>
            <a:off x="102393" y="131236"/>
            <a:ext cx="2005807" cy="5545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b="1" dirty="0"/>
              <a:t>Science – Y5 - Autumn</a:t>
            </a:r>
          </a:p>
        </p:txBody>
      </p:sp>
    </p:spTree>
    <p:extLst>
      <p:ext uri="{BB962C8B-B14F-4D97-AF65-F5344CB8AC3E}">
        <p14:creationId xmlns:p14="http://schemas.microsoft.com/office/powerpoint/2010/main" val="35952197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91200" y="131235"/>
            <a:ext cx="979885" cy="554564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en-US" sz="1400" b="1" dirty="0"/>
              <a:t>Space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184400" y="118536"/>
            <a:ext cx="3556000" cy="56726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b="1" dirty="0"/>
              <a:t>Big Question:</a:t>
            </a:r>
          </a:p>
          <a:p>
            <a:r>
              <a:rPr lang="en-US" sz="1400" b="1" dirty="0"/>
              <a:t>‘Why don’t we see the moon all of the time?’</a:t>
            </a:r>
          </a:p>
        </p:txBody>
      </p:sp>
      <p:sp>
        <p:nvSpPr>
          <p:cNvPr id="35" name="Title 1"/>
          <p:cNvSpPr txBox="1">
            <a:spLocks/>
          </p:cNvSpPr>
          <p:nvPr/>
        </p:nvSpPr>
        <p:spPr>
          <a:xfrm>
            <a:off x="102393" y="131236"/>
            <a:ext cx="2005807" cy="5545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b="1" dirty="0"/>
              <a:t>Science – Y5 - Autumn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3279995"/>
              </p:ext>
            </p:extLst>
          </p:nvPr>
        </p:nvGraphicFramePr>
        <p:xfrm>
          <a:off x="102393" y="880535"/>
          <a:ext cx="3974307" cy="77043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69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773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5271">
                <a:tc gridSpan="2"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Key Vocabulary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FC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1865">
                <a:tc>
                  <a:txBody>
                    <a:bodyPr/>
                    <a:lstStyle/>
                    <a:p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Axis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An imaginary line through</a:t>
                      </a:r>
                      <a:r>
                        <a:rPr lang="en-US" sz="1100" baseline="0" dirty="0"/>
                        <a:t> the centre of the Earth about which it rotates once every 24 hours.</a:t>
                      </a:r>
                      <a:endParaRPr lang="en-US" sz="1100" dirty="0"/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316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Day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A 24 hour period,</a:t>
                      </a:r>
                      <a:r>
                        <a:rPr lang="en-US" sz="1100" baseline="0" dirty="0"/>
                        <a:t> from one midnight to the next as the Earth rotates once on its axis.</a:t>
                      </a:r>
                      <a:endParaRPr lang="en-US" sz="1100" dirty="0"/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271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Moon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A natural</a:t>
                      </a:r>
                      <a:r>
                        <a:rPr lang="en-US" sz="1100" baseline="0" dirty="0"/>
                        <a:t> satellite, orbiting a planet.</a:t>
                      </a:r>
                      <a:endParaRPr lang="en-US" sz="1100" dirty="0"/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5392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Full Moon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A lunar phase when the moon appears fully lit up from the Earth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1865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New Moon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A lunar phase when the moon is</a:t>
                      </a:r>
                      <a:r>
                        <a:rPr lang="en-US" sz="1100" baseline="0" dirty="0"/>
                        <a:t> directly between the Earth and the sun.  It appears completely dark.</a:t>
                      </a:r>
                      <a:r>
                        <a:rPr lang="en-US" sz="1100" dirty="0"/>
                        <a:t> 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5392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Night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The period from sunset to sunrise in each 24 hour period.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1865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Orbit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The path a planet takes when it moves around the sun.   It takes the Earth 365 days(1 year) to orbit</a:t>
                      </a:r>
                      <a:r>
                        <a:rPr lang="en-US" sz="1100" baseline="0" dirty="0"/>
                        <a:t> the sun.</a:t>
                      </a:r>
                      <a:endParaRPr lang="en-US" sz="1100" dirty="0"/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01865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Planet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Large natural spherical</a:t>
                      </a:r>
                      <a:r>
                        <a:rPr lang="en-US" sz="1100" baseline="0" dirty="0"/>
                        <a:t> bodies that rotate around a star.  The planets in our solar system rotate around the sun.</a:t>
                      </a:r>
                      <a:endParaRPr lang="en-US" sz="1100" dirty="0"/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5392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Rotation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When a planet moves round and round about its axis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0186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Solar system</a:t>
                      </a:r>
                    </a:p>
                    <a:p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A collection or 8 planets and their moons that rotate around the sun.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47316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sphere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The rough</a:t>
                      </a:r>
                      <a:r>
                        <a:rPr lang="en-US" sz="1100" baseline="0" dirty="0"/>
                        <a:t> ball shape of the planets</a:t>
                      </a:r>
                      <a:endParaRPr lang="en-US" sz="1100" dirty="0"/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47316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Star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A large ball of right glowing matter that planets rotate</a:t>
                      </a:r>
                      <a:r>
                        <a:rPr lang="en-US" sz="1100" baseline="0" dirty="0"/>
                        <a:t> around.</a:t>
                      </a:r>
                      <a:endParaRPr lang="en-US" sz="1100" dirty="0"/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35392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Sun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The star that</a:t>
                      </a:r>
                      <a:r>
                        <a:rPr lang="en-US" sz="1100" baseline="0" dirty="0"/>
                        <a:t> the planets rotate around in our solar system.</a:t>
                      </a:r>
                      <a:endParaRPr lang="en-US" sz="1100" dirty="0"/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35392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Waning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The moon appears to get smaller</a:t>
                      </a:r>
                      <a:r>
                        <a:rPr lang="en-US" sz="1100" baseline="0" dirty="0"/>
                        <a:t> in size as less is lit up.</a:t>
                      </a:r>
                      <a:endParaRPr lang="en-US" sz="1100" dirty="0"/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435392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Waxing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The moon appears to get larger in size</a:t>
                      </a:r>
                      <a:r>
                        <a:rPr lang="en-US" sz="1100" baseline="0" dirty="0"/>
                        <a:t> as more is lit up.</a:t>
                      </a:r>
                      <a:endParaRPr lang="en-US" sz="1100" dirty="0"/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3664313"/>
              </p:ext>
            </p:extLst>
          </p:nvPr>
        </p:nvGraphicFramePr>
        <p:xfrm>
          <a:off x="4203699" y="899156"/>
          <a:ext cx="2589213" cy="428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92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5120">
                <a:tc>
                  <a:txBody>
                    <a:bodyPr/>
                    <a:lstStyle/>
                    <a:p>
                      <a:r>
                        <a:rPr lang="en-US" sz="1300" dirty="0">
                          <a:solidFill>
                            <a:srgbClr val="000000"/>
                          </a:solidFill>
                        </a:rPr>
                        <a:t>Investigate!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4720">
                <a:tc>
                  <a:txBody>
                    <a:bodyPr/>
                    <a:lstStyle/>
                    <a:p>
                      <a:pPr marL="171450" marR="0" indent="-1714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</a:rPr>
                        <a:t>How can shadows show that the</a:t>
                      </a:r>
                      <a:r>
                        <a:rPr lang="en-US" sz="1200" baseline="0" dirty="0">
                          <a:solidFill>
                            <a:srgbClr val="000000"/>
                          </a:solidFill>
                        </a:rPr>
                        <a:t>  Earth is rotating?</a:t>
                      </a:r>
                      <a:endParaRPr lang="en-US" sz="120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</a:rPr>
                        <a:t>Why do we have seasons?</a:t>
                      </a:r>
                    </a:p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</a:rPr>
                        <a:t>Can you make a scale model of the planets</a:t>
                      </a:r>
                      <a:r>
                        <a:rPr lang="en-US" sz="1200" baseline="0" dirty="0">
                          <a:solidFill>
                            <a:srgbClr val="000000"/>
                          </a:solidFill>
                        </a:rPr>
                        <a:t> rotating around the sun?  One square of loo roll is equal to 20 Million km.</a:t>
                      </a: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2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0" indent="0">
                        <a:buFont typeface="Arial"/>
                        <a:buNone/>
                      </a:pPr>
                      <a:r>
                        <a:rPr lang="en-US" sz="1200" b="1" u="sng" baseline="0" dirty="0">
                          <a:solidFill>
                            <a:srgbClr val="000000"/>
                          </a:solidFill>
                        </a:rPr>
                        <a:t>Scientific Skills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Identifying </a:t>
                      </a:r>
                      <a:r>
                        <a:rPr lang="en-US" sz="1200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scientific</a:t>
                      </a: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evidence that has been </a:t>
                      </a:r>
                      <a:r>
                        <a:rPr lang="en-US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used</a:t>
                      </a: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support or refute ideas or arguments.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Planning different types of scientific enquiries to answer questions, including recognising and controlling variables where necessary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Recording data and results of increasing complexity using scientific diagrams and labels, classification keys, tables, scatter graphs, bar and line graphs.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6957718"/>
              </p:ext>
            </p:extLst>
          </p:nvPr>
        </p:nvGraphicFramePr>
        <p:xfrm>
          <a:off x="4203699" y="5483856"/>
          <a:ext cx="2589214" cy="230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92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5120">
                <a:tc>
                  <a:txBody>
                    <a:bodyPr/>
                    <a:lstStyle/>
                    <a:p>
                      <a:r>
                        <a:rPr lang="en-US" sz="1300" dirty="0">
                          <a:solidFill>
                            <a:srgbClr val="000000"/>
                          </a:solidFill>
                        </a:rPr>
                        <a:t>Curriculum links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4720">
                <a:tc>
                  <a:txBody>
                    <a:bodyPr/>
                    <a:lstStyle/>
                    <a:p>
                      <a:pPr marL="171450" marR="0" indent="-1714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</a:rPr>
                        <a:t>Scientific skills learnt during our Dyes project last term</a:t>
                      </a:r>
                      <a:endParaRPr lang="en-US" sz="12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marR="0" indent="-1714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200" baseline="0" dirty="0">
                          <a:solidFill>
                            <a:srgbClr val="000000"/>
                          </a:solidFill>
                        </a:rPr>
                        <a:t>Will feed into Forces topic next term (Gravity)</a:t>
                      </a:r>
                    </a:p>
                    <a:p>
                      <a:pPr marL="171450" marR="0" indent="-1714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200" baseline="0" dirty="0">
                          <a:solidFill>
                            <a:srgbClr val="000000"/>
                          </a:solidFill>
                        </a:rPr>
                        <a:t>Work on day and night will feed into Y6 light topic</a:t>
                      </a:r>
                    </a:p>
                    <a:p>
                      <a:pPr marL="171450" marR="0" indent="-1714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200" baseline="0" dirty="0">
                          <a:solidFill>
                            <a:srgbClr val="000000"/>
                          </a:solidFill>
                        </a:rPr>
                        <a:t>Art – using different mediums to create space pictures.</a:t>
                      </a:r>
                    </a:p>
                    <a:p>
                      <a:pPr marL="171450" marR="0" indent="-1714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marR="0" indent="-1714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74195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>
          <a:tailEnd type="arrow"/>
        </a:ln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509</Words>
  <Application>Microsoft Office PowerPoint</Application>
  <PresentationFormat>On-screen Show (4:3)</PresentationFormat>
  <Paragraphs>64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PowerPoint Presentation</vt:lpstr>
      <vt:lpstr>Space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Everyday Materials</dc:title>
  <dc:creator>A B</dc:creator>
  <cp:lastModifiedBy>Liz Boyd</cp:lastModifiedBy>
  <cp:revision>24</cp:revision>
  <cp:lastPrinted>2019-10-28T18:38:34Z</cp:lastPrinted>
  <dcterms:created xsi:type="dcterms:W3CDTF">2019-08-21T17:52:21Z</dcterms:created>
  <dcterms:modified xsi:type="dcterms:W3CDTF">2021-10-18T12:16:58Z</dcterms:modified>
</cp:coreProperties>
</file>